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8" r:id="rId2"/>
    <p:sldId id="264" r:id="rId3"/>
    <p:sldId id="262" r:id="rId4"/>
    <p:sldId id="281" r:id="rId5"/>
    <p:sldId id="301" r:id="rId6"/>
    <p:sldId id="302" r:id="rId7"/>
    <p:sldId id="321" r:id="rId8"/>
    <p:sldId id="323" r:id="rId9"/>
    <p:sldId id="325" r:id="rId10"/>
    <p:sldId id="329" r:id="rId11"/>
    <p:sldId id="324" r:id="rId12"/>
    <p:sldId id="319" r:id="rId13"/>
    <p:sldId id="332" r:id="rId14"/>
    <p:sldId id="326" r:id="rId15"/>
    <p:sldId id="333" r:id="rId16"/>
    <p:sldId id="334" r:id="rId17"/>
    <p:sldId id="336" r:id="rId18"/>
    <p:sldId id="347" r:id="rId19"/>
    <p:sldId id="337" r:id="rId20"/>
    <p:sldId id="327" r:id="rId21"/>
    <p:sldId id="318" r:id="rId22"/>
    <p:sldId id="330" r:id="rId23"/>
    <p:sldId id="331" r:id="rId24"/>
    <p:sldId id="338" r:id="rId25"/>
    <p:sldId id="341" r:id="rId26"/>
    <p:sldId id="342" r:id="rId27"/>
    <p:sldId id="343" r:id="rId28"/>
    <p:sldId id="344" r:id="rId29"/>
    <p:sldId id="345" r:id="rId30"/>
    <p:sldId id="346" r:id="rId31"/>
    <p:sldId id="317" r:id="rId32"/>
    <p:sldId id="285"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98DB177-30D9-40E8-99BF-F1CF00FB2DF3}">
          <p14:sldIdLst>
            <p14:sldId id="258"/>
            <p14:sldId id="264"/>
            <p14:sldId id="262"/>
            <p14:sldId id="281"/>
            <p14:sldId id="301"/>
            <p14:sldId id="302"/>
            <p14:sldId id="321"/>
            <p14:sldId id="323"/>
            <p14:sldId id="325"/>
            <p14:sldId id="329"/>
            <p14:sldId id="324"/>
            <p14:sldId id="319"/>
            <p14:sldId id="332"/>
            <p14:sldId id="326"/>
            <p14:sldId id="333"/>
            <p14:sldId id="334"/>
            <p14:sldId id="336"/>
            <p14:sldId id="347"/>
            <p14:sldId id="337"/>
            <p14:sldId id="327"/>
            <p14:sldId id="318"/>
            <p14:sldId id="330"/>
            <p14:sldId id="331"/>
            <p14:sldId id="338"/>
            <p14:sldId id="341"/>
            <p14:sldId id="342"/>
            <p14:sldId id="343"/>
            <p14:sldId id="344"/>
            <p14:sldId id="345"/>
            <p14:sldId id="346"/>
          </p14:sldIdLst>
        </p14:section>
        <p14:section name="Sección sin título" id="{EA333FE3-2E24-4690-A2E0-EFD9773DC9C0}">
          <p14:sldIdLst>
            <p14:sldId id="317"/>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Gider" initials="D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6B72C"/>
    <a:srgbClr val="E2533D"/>
    <a:srgbClr val="004F80"/>
    <a:srgbClr val="4EB1CE"/>
    <a:srgbClr val="8DBF42"/>
    <a:srgbClr val="DB5F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938" autoAdjust="0"/>
  </p:normalViewPr>
  <p:slideViewPr>
    <p:cSldViewPr snapToGrid="0">
      <p:cViewPr varScale="1">
        <p:scale>
          <a:sx n="64" d="100"/>
          <a:sy n="64" d="100"/>
        </p:scale>
        <p:origin x="102" y="1416"/>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4042"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0FEAB-1D92-40C3-AD81-EC32B28158D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1BBC3C0F-FB72-4F48-ACEB-0959FFF6B34B}">
      <dgm:prSet phldrT="[Texto]" custT="1"/>
      <dgm:spPr/>
      <dgm:t>
        <a:bodyPr/>
        <a:lstStyle/>
        <a:p>
          <a:r>
            <a:rPr lang="es-ES" sz="2000" dirty="0"/>
            <a:t>Son métodos analíticos</a:t>
          </a:r>
        </a:p>
      </dgm:t>
    </dgm:pt>
    <dgm:pt modelId="{790B9C8A-4BD9-4901-8C2D-11E0E9A9222F}" type="parTrans" cxnId="{AB9AB6C9-4E16-4D24-ABA3-C67DE9092C5B}">
      <dgm:prSet/>
      <dgm:spPr/>
      <dgm:t>
        <a:bodyPr/>
        <a:lstStyle/>
        <a:p>
          <a:endParaRPr lang="es-ES"/>
        </a:p>
      </dgm:t>
    </dgm:pt>
    <dgm:pt modelId="{5CE07354-AD0E-4A97-9128-AAD9000DE37B}" type="sibTrans" cxnId="{AB9AB6C9-4E16-4D24-ABA3-C67DE9092C5B}">
      <dgm:prSet/>
      <dgm:spPr/>
      <dgm:t>
        <a:bodyPr/>
        <a:lstStyle/>
        <a:p>
          <a:endParaRPr lang="es-ES"/>
        </a:p>
      </dgm:t>
    </dgm:pt>
    <dgm:pt modelId="{9E971E7C-2151-4400-A57D-2B3D99812141}">
      <dgm:prSet phldrT="[Texto]" custT="1"/>
      <dgm:spPr/>
      <dgm:t>
        <a:bodyPr/>
        <a:lstStyle/>
        <a:p>
          <a:r>
            <a:rPr lang="es-ES" sz="2000" dirty="0"/>
            <a:t>Resumen y comprimen los datos</a:t>
          </a:r>
        </a:p>
      </dgm:t>
    </dgm:pt>
    <dgm:pt modelId="{14687B6D-A0EB-4E63-B987-BBF65941D461}" type="parTrans" cxnId="{986221EE-0087-4C98-BBCA-8E531306DBBE}">
      <dgm:prSet/>
      <dgm:spPr/>
      <dgm:t>
        <a:bodyPr/>
        <a:lstStyle/>
        <a:p>
          <a:endParaRPr lang="es-ES"/>
        </a:p>
      </dgm:t>
    </dgm:pt>
    <dgm:pt modelId="{4AE16177-FA90-48A4-9F91-B513608B4250}" type="sibTrans" cxnId="{986221EE-0087-4C98-BBCA-8E531306DBBE}">
      <dgm:prSet/>
      <dgm:spPr/>
      <dgm:t>
        <a:bodyPr/>
        <a:lstStyle/>
        <a:p>
          <a:endParaRPr lang="es-ES"/>
        </a:p>
      </dgm:t>
    </dgm:pt>
    <dgm:pt modelId="{BC66CA1F-9DDE-4083-981D-9E947DBACF11}">
      <dgm:prSet phldrT="[Texto]" custT="1"/>
      <dgm:spPr/>
      <dgm:t>
        <a:bodyPr/>
        <a:lstStyle/>
        <a:p>
          <a:r>
            <a:rPr lang="es-ES" sz="2000" dirty="0"/>
            <a:t>Basados en categorías</a:t>
          </a:r>
        </a:p>
      </dgm:t>
    </dgm:pt>
    <dgm:pt modelId="{E286FF76-CAD6-4169-A647-6915EE5B01A1}" type="parTrans" cxnId="{D7017F2B-691E-451B-B305-BB8C14281A89}">
      <dgm:prSet/>
      <dgm:spPr/>
      <dgm:t>
        <a:bodyPr/>
        <a:lstStyle/>
        <a:p>
          <a:endParaRPr lang="es-ES"/>
        </a:p>
      </dgm:t>
    </dgm:pt>
    <dgm:pt modelId="{B2700C93-2197-4230-9CAE-BB3970098044}" type="sibTrans" cxnId="{D7017F2B-691E-451B-B305-BB8C14281A89}">
      <dgm:prSet/>
      <dgm:spPr/>
      <dgm:t>
        <a:bodyPr/>
        <a:lstStyle/>
        <a:p>
          <a:endParaRPr lang="es-ES"/>
        </a:p>
      </dgm:t>
    </dgm:pt>
    <dgm:pt modelId="{92C1E2BB-C0F3-4387-8910-797523AE5259}">
      <dgm:prSet custT="1"/>
      <dgm:spPr/>
      <dgm:t>
        <a:bodyPr/>
        <a:lstStyle/>
        <a:p>
          <a:r>
            <a:rPr lang="es-ES" sz="2000" dirty="0"/>
            <a:t>Son métodos científicos sistemáticos</a:t>
          </a:r>
        </a:p>
      </dgm:t>
    </dgm:pt>
    <dgm:pt modelId="{AB62E867-BB63-42AA-B15B-E430ACFC64BB}" type="parTrans" cxnId="{0B2F1607-D9F7-40D7-BC33-8002C40CF891}">
      <dgm:prSet/>
      <dgm:spPr/>
      <dgm:t>
        <a:bodyPr/>
        <a:lstStyle/>
        <a:p>
          <a:endParaRPr lang="es-ES"/>
        </a:p>
      </dgm:t>
    </dgm:pt>
    <dgm:pt modelId="{E881F97E-CC77-4889-9212-EE61FDCA79E1}" type="sibTrans" cxnId="{0B2F1607-D9F7-40D7-BC33-8002C40CF891}">
      <dgm:prSet/>
      <dgm:spPr/>
      <dgm:t>
        <a:bodyPr/>
        <a:lstStyle/>
        <a:p>
          <a:endParaRPr lang="es-ES"/>
        </a:p>
      </dgm:t>
    </dgm:pt>
    <dgm:pt modelId="{6C4CCE7E-2D4C-4266-B722-22AC0AB279DA}">
      <dgm:prSet custT="1"/>
      <dgm:spPr/>
      <dgm:t>
        <a:bodyPr/>
        <a:lstStyle/>
        <a:p>
          <a:r>
            <a:rPr lang="es-ES" sz="2000" dirty="0"/>
            <a:t>Relacionados con el lenguaje</a:t>
          </a:r>
        </a:p>
      </dgm:t>
    </dgm:pt>
    <dgm:pt modelId="{CF0E13B6-95F9-4096-ADC2-C18D623BA6F9}" type="parTrans" cxnId="{459827B8-E495-46BC-A4B8-F236C851E818}">
      <dgm:prSet/>
      <dgm:spPr/>
      <dgm:t>
        <a:bodyPr/>
        <a:lstStyle/>
        <a:p>
          <a:endParaRPr lang="es-ES"/>
        </a:p>
      </dgm:t>
    </dgm:pt>
    <dgm:pt modelId="{5EF866F5-2F1A-417B-A8F2-9DC268F5155F}" type="sibTrans" cxnId="{459827B8-E495-46BC-A4B8-F236C851E818}">
      <dgm:prSet/>
      <dgm:spPr/>
      <dgm:t>
        <a:bodyPr/>
        <a:lstStyle/>
        <a:p>
          <a:endParaRPr lang="es-ES"/>
        </a:p>
      </dgm:t>
    </dgm:pt>
    <dgm:pt modelId="{293C74BF-BED2-405A-9E2F-3F7DB19E7D64}">
      <dgm:prSet custT="1"/>
      <dgm:spPr/>
      <dgm:t>
        <a:bodyPr/>
        <a:lstStyle/>
        <a:p>
          <a:r>
            <a:rPr lang="es-ES" sz="2000" dirty="0"/>
            <a:t>Dado que son sistemáticos permiten los estándares de calidad</a:t>
          </a:r>
        </a:p>
      </dgm:t>
    </dgm:pt>
    <dgm:pt modelId="{BB77157F-378C-42B2-BCD7-1BD1CA7C7304}" type="parTrans" cxnId="{E410C7CD-F059-4A5D-B5C0-A050E1CA3677}">
      <dgm:prSet/>
      <dgm:spPr/>
      <dgm:t>
        <a:bodyPr/>
        <a:lstStyle/>
        <a:p>
          <a:endParaRPr lang="es-ES"/>
        </a:p>
      </dgm:t>
    </dgm:pt>
    <dgm:pt modelId="{563891A4-255B-4E71-960D-FD2C725E656E}" type="sibTrans" cxnId="{E410C7CD-F059-4A5D-B5C0-A050E1CA3677}">
      <dgm:prSet/>
      <dgm:spPr/>
      <dgm:t>
        <a:bodyPr/>
        <a:lstStyle/>
        <a:p>
          <a:endParaRPr lang="es-ES"/>
        </a:p>
      </dgm:t>
    </dgm:pt>
    <dgm:pt modelId="{2ED0D42A-8941-4EC7-8514-FBB3EDD44CEF}" type="pres">
      <dgm:prSet presAssocID="{EF00FEAB-1D92-40C3-AD81-EC32B28158D4}" presName="linear" presStyleCnt="0">
        <dgm:presLayoutVars>
          <dgm:dir/>
          <dgm:animLvl val="lvl"/>
          <dgm:resizeHandles val="exact"/>
        </dgm:presLayoutVars>
      </dgm:prSet>
      <dgm:spPr/>
    </dgm:pt>
    <dgm:pt modelId="{1CD5E960-8D34-4DD7-8C15-D9609F73A599}" type="pres">
      <dgm:prSet presAssocID="{1BBC3C0F-FB72-4F48-ACEB-0959FFF6B34B}" presName="parentLin" presStyleCnt="0"/>
      <dgm:spPr/>
    </dgm:pt>
    <dgm:pt modelId="{97C72D59-7133-4537-BC62-A0DD5BC7750A}" type="pres">
      <dgm:prSet presAssocID="{1BBC3C0F-FB72-4F48-ACEB-0959FFF6B34B}" presName="parentLeftMargin" presStyleLbl="node1" presStyleIdx="0" presStyleCnt="6"/>
      <dgm:spPr/>
    </dgm:pt>
    <dgm:pt modelId="{C583F5F4-30B4-47DA-A93B-309A2E008211}" type="pres">
      <dgm:prSet presAssocID="{1BBC3C0F-FB72-4F48-ACEB-0959FFF6B34B}" presName="parentText" presStyleLbl="node1" presStyleIdx="0" presStyleCnt="6" custScaleX="146432" custLinFactNeighborX="-28386" custLinFactNeighborY="29856">
        <dgm:presLayoutVars>
          <dgm:chMax val="0"/>
          <dgm:bulletEnabled val="1"/>
        </dgm:presLayoutVars>
      </dgm:prSet>
      <dgm:spPr/>
    </dgm:pt>
    <dgm:pt modelId="{4CAB7663-4515-4537-82A7-3D1DB1EAF53B}" type="pres">
      <dgm:prSet presAssocID="{1BBC3C0F-FB72-4F48-ACEB-0959FFF6B34B}" presName="negativeSpace" presStyleCnt="0"/>
      <dgm:spPr/>
    </dgm:pt>
    <dgm:pt modelId="{D66F9E06-208C-4CE8-B9BD-483A0C2A2DB8}" type="pres">
      <dgm:prSet presAssocID="{1BBC3C0F-FB72-4F48-ACEB-0959FFF6B34B}" presName="childText" presStyleLbl="conFgAcc1" presStyleIdx="0" presStyleCnt="6" custScaleX="97235" custLinFactNeighborY="40803">
        <dgm:presLayoutVars>
          <dgm:bulletEnabled val="1"/>
        </dgm:presLayoutVars>
      </dgm:prSet>
      <dgm:spPr/>
    </dgm:pt>
    <dgm:pt modelId="{3D9E0F10-B1AC-4795-AEEA-D5F933E9034E}" type="pres">
      <dgm:prSet presAssocID="{5CE07354-AD0E-4A97-9128-AAD9000DE37B}" presName="spaceBetweenRectangles" presStyleCnt="0"/>
      <dgm:spPr/>
    </dgm:pt>
    <dgm:pt modelId="{87F66127-4E3F-4746-A610-3F25435A189A}" type="pres">
      <dgm:prSet presAssocID="{9E971E7C-2151-4400-A57D-2B3D99812141}" presName="parentLin" presStyleCnt="0"/>
      <dgm:spPr/>
    </dgm:pt>
    <dgm:pt modelId="{48D862B8-CD44-4DE4-9D1C-1FF0406420A3}" type="pres">
      <dgm:prSet presAssocID="{9E971E7C-2151-4400-A57D-2B3D99812141}" presName="parentLeftMargin" presStyleLbl="node1" presStyleIdx="0" presStyleCnt="6"/>
      <dgm:spPr/>
    </dgm:pt>
    <dgm:pt modelId="{B5EB746F-41F1-409E-A7A3-6DD4B95B433C}" type="pres">
      <dgm:prSet presAssocID="{9E971E7C-2151-4400-A57D-2B3D99812141}" presName="parentText" presStyleLbl="node1" presStyleIdx="1" presStyleCnt="6" custScaleX="146432" custLinFactNeighborX="-28386" custLinFactNeighborY="29856">
        <dgm:presLayoutVars>
          <dgm:chMax val="0"/>
          <dgm:bulletEnabled val="1"/>
        </dgm:presLayoutVars>
      </dgm:prSet>
      <dgm:spPr/>
    </dgm:pt>
    <dgm:pt modelId="{66D5CCFE-F885-4625-8454-A44D914FFAE9}" type="pres">
      <dgm:prSet presAssocID="{9E971E7C-2151-4400-A57D-2B3D99812141}" presName="negativeSpace" presStyleCnt="0"/>
      <dgm:spPr/>
    </dgm:pt>
    <dgm:pt modelId="{C4CF8675-4C99-4C6C-BFCB-7627B15E44E3}" type="pres">
      <dgm:prSet presAssocID="{9E971E7C-2151-4400-A57D-2B3D99812141}" presName="childText" presStyleLbl="conFgAcc1" presStyleIdx="1" presStyleCnt="6" custScaleX="97235" custLinFactNeighborY="40803">
        <dgm:presLayoutVars>
          <dgm:bulletEnabled val="1"/>
        </dgm:presLayoutVars>
      </dgm:prSet>
      <dgm:spPr/>
    </dgm:pt>
    <dgm:pt modelId="{5625D6A9-034F-48A6-AFE4-5A79F5BD76D4}" type="pres">
      <dgm:prSet presAssocID="{4AE16177-FA90-48A4-9F91-B513608B4250}" presName="spaceBetweenRectangles" presStyleCnt="0"/>
      <dgm:spPr/>
    </dgm:pt>
    <dgm:pt modelId="{87847794-D448-4746-AE46-5F83EF423E28}" type="pres">
      <dgm:prSet presAssocID="{BC66CA1F-9DDE-4083-981D-9E947DBACF11}" presName="parentLin" presStyleCnt="0"/>
      <dgm:spPr/>
    </dgm:pt>
    <dgm:pt modelId="{22B3C4AA-366C-4D00-AC61-79DA5072F09B}" type="pres">
      <dgm:prSet presAssocID="{BC66CA1F-9DDE-4083-981D-9E947DBACF11}" presName="parentLeftMargin" presStyleLbl="node1" presStyleIdx="1" presStyleCnt="6"/>
      <dgm:spPr/>
    </dgm:pt>
    <dgm:pt modelId="{810EC7BF-8592-4C7D-86CB-D18C0604B7E5}" type="pres">
      <dgm:prSet presAssocID="{BC66CA1F-9DDE-4083-981D-9E947DBACF11}" presName="parentText" presStyleLbl="node1" presStyleIdx="2" presStyleCnt="6" custScaleX="146432" custLinFactNeighborX="-28386" custLinFactNeighborY="29856">
        <dgm:presLayoutVars>
          <dgm:chMax val="0"/>
          <dgm:bulletEnabled val="1"/>
        </dgm:presLayoutVars>
      </dgm:prSet>
      <dgm:spPr/>
    </dgm:pt>
    <dgm:pt modelId="{F2E45AFE-54A3-4B87-BD52-7EF3774EF37B}" type="pres">
      <dgm:prSet presAssocID="{BC66CA1F-9DDE-4083-981D-9E947DBACF11}" presName="negativeSpace" presStyleCnt="0"/>
      <dgm:spPr/>
    </dgm:pt>
    <dgm:pt modelId="{4CBBE8D9-A58E-412D-A5A2-8735C6F689AB}" type="pres">
      <dgm:prSet presAssocID="{BC66CA1F-9DDE-4083-981D-9E947DBACF11}" presName="childText" presStyleLbl="conFgAcc1" presStyleIdx="2" presStyleCnt="6" custScaleX="97235" custLinFactNeighborY="40803">
        <dgm:presLayoutVars>
          <dgm:bulletEnabled val="1"/>
        </dgm:presLayoutVars>
      </dgm:prSet>
      <dgm:spPr/>
    </dgm:pt>
    <dgm:pt modelId="{CF438C7A-A087-4A79-8C3F-F583FB8458B5}" type="pres">
      <dgm:prSet presAssocID="{B2700C93-2197-4230-9CAE-BB3970098044}" presName="spaceBetweenRectangles" presStyleCnt="0"/>
      <dgm:spPr/>
    </dgm:pt>
    <dgm:pt modelId="{9FDF44FF-13E5-4B86-BBD1-0593B3F62A74}" type="pres">
      <dgm:prSet presAssocID="{92C1E2BB-C0F3-4387-8910-797523AE5259}" presName="parentLin" presStyleCnt="0"/>
      <dgm:spPr/>
    </dgm:pt>
    <dgm:pt modelId="{85499E81-03AD-4EA6-A977-4142DB1470F8}" type="pres">
      <dgm:prSet presAssocID="{92C1E2BB-C0F3-4387-8910-797523AE5259}" presName="parentLeftMargin" presStyleLbl="node1" presStyleIdx="2" presStyleCnt="6"/>
      <dgm:spPr/>
    </dgm:pt>
    <dgm:pt modelId="{69F415D7-CEF9-44B9-97BC-11E83D8C8108}" type="pres">
      <dgm:prSet presAssocID="{92C1E2BB-C0F3-4387-8910-797523AE5259}" presName="parentText" presStyleLbl="node1" presStyleIdx="3" presStyleCnt="6" custScaleX="146432" custLinFactNeighborX="-28386" custLinFactNeighborY="29856">
        <dgm:presLayoutVars>
          <dgm:chMax val="0"/>
          <dgm:bulletEnabled val="1"/>
        </dgm:presLayoutVars>
      </dgm:prSet>
      <dgm:spPr/>
    </dgm:pt>
    <dgm:pt modelId="{BA2EE9A5-5146-48DA-9913-967B7E4AD8C0}" type="pres">
      <dgm:prSet presAssocID="{92C1E2BB-C0F3-4387-8910-797523AE5259}" presName="negativeSpace" presStyleCnt="0"/>
      <dgm:spPr/>
    </dgm:pt>
    <dgm:pt modelId="{53D48036-86AB-4E5E-85D5-AB1A186154BA}" type="pres">
      <dgm:prSet presAssocID="{92C1E2BB-C0F3-4387-8910-797523AE5259}" presName="childText" presStyleLbl="conFgAcc1" presStyleIdx="3" presStyleCnt="6" custScaleX="97235" custLinFactNeighborY="40803">
        <dgm:presLayoutVars>
          <dgm:bulletEnabled val="1"/>
        </dgm:presLayoutVars>
      </dgm:prSet>
      <dgm:spPr/>
    </dgm:pt>
    <dgm:pt modelId="{9B6AA131-1092-4100-8D53-604AC4600511}" type="pres">
      <dgm:prSet presAssocID="{E881F97E-CC77-4889-9212-EE61FDCA79E1}" presName="spaceBetweenRectangles" presStyleCnt="0"/>
      <dgm:spPr/>
    </dgm:pt>
    <dgm:pt modelId="{D55D748B-5C4D-450C-BC79-7031692D11E4}" type="pres">
      <dgm:prSet presAssocID="{6C4CCE7E-2D4C-4266-B722-22AC0AB279DA}" presName="parentLin" presStyleCnt="0"/>
      <dgm:spPr/>
    </dgm:pt>
    <dgm:pt modelId="{4DE6B0BC-E5D0-4161-8391-CF266E9AB3A4}" type="pres">
      <dgm:prSet presAssocID="{6C4CCE7E-2D4C-4266-B722-22AC0AB279DA}" presName="parentLeftMargin" presStyleLbl="node1" presStyleIdx="3" presStyleCnt="6"/>
      <dgm:spPr/>
    </dgm:pt>
    <dgm:pt modelId="{7EF06CBC-16DE-493E-9F8D-500012FD65ED}" type="pres">
      <dgm:prSet presAssocID="{6C4CCE7E-2D4C-4266-B722-22AC0AB279DA}" presName="parentText" presStyleLbl="node1" presStyleIdx="4" presStyleCnt="6" custScaleX="146432" custLinFactNeighborX="-28386" custLinFactNeighborY="29856">
        <dgm:presLayoutVars>
          <dgm:chMax val="0"/>
          <dgm:bulletEnabled val="1"/>
        </dgm:presLayoutVars>
      </dgm:prSet>
      <dgm:spPr/>
    </dgm:pt>
    <dgm:pt modelId="{774D7FE9-CA88-4E68-A274-C6EA23E57B25}" type="pres">
      <dgm:prSet presAssocID="{6C4CCE7E-2D4C-4266-B722-22AC0AB279DA}" presName="negativeSpace" presStyleCnt="0"/>
      <dgm:spPr/>
    </dgm:pt>
    <dgm:pt modelId="{48507054-A9DD-46A5-8B3D-050F663FA357}" type="pres">
      <dgm:prSet presAssocID="{6C4CCE7E-2D4C-4266-B722-22AC0AB279DA}" presName="childText" presStyleLbl="conFgAcc1" presStyleIdx="4" presStyleCnt="6" custScaleX="97235" custLinFactNeighborY="40803">
        <dgm:presLayoutVars>
          <dgm:bulletEnabled val="1"/>
        </dgm:presLayoutVars>
      </dgm:prSet>
      <dgm:spPr/>
    </dgm:pt>
    <dgm:pt modelId="{A7863BD1-54FC-4AEC-9694-F21ACAF09165}" type="pres">
      <dgm:prSet presAssocID="{5EF866F5-2F1A-417B-A8F2-9DC268F5155F}" presName="spaceBetweenRectangles" presStyleCnt="0"/>
      <dgm:spPr/>
    </dgm:pt>
    <dgm:pt modelId="{0D6ACB07-ADE8-4DA5-B4F0-8138C3A5B342}" type="pres">
      <dgm:prSet presAssocID="{293C74BF-BED2-405A-9E2F-3F7DB19E7D64}" presName="parentLin" presStyleCnt="0"/>
      <dgm:spPr/>
    </dgm:pt>
    <dgm:pt modelId="{A75668A6-D4AD-4E0B-80C8-6D9755026F75}" type="pres">
      <dgm:prSet presAssocID="{293C74BF-BED2-405A-9E2F-3F7DB19E7D64}" presName="parentLeftMargin" presStyleLbl="node1" presStyleIdx="4" presStyleCnt="6"/>
      <dgm:spPr/>
    </dgm:pt>
    <dgm:pt modelId="{6F6E9C2C-3C0A-4086-8B4D-66FA93507BAE}" type="pres">
      <dgm:prSet presAssocID="{293C74BF-BED2-405A-9E2F-3F7DB19E7D64}" presName="parentText" presStyleLbl="node1" presStyleIdx="5" presStyleCnt="6" custScaleX="148363" custLinFactNeighborX="-28755" custLinFactNeighborY="29856">
        <dgm:presLayoutVars>
          <dgm:chMax val="0"/>
          <dgm:bulletEnabled val="1"/>
        </dgm:presLayoutVars>
      </dgm:prSet>
      <dgm:spPr/>
    </dgm:pt>
    <dgm:pt modelId="{431F33C0-928D-46BF-A7DA-399FD2BD3A24}" type="pres">
      <dgm:prSet presAssocID="{293C74BF-BED2-405A-9E2F-3F7DB19E7D64}" presName="negativeSpace" presStyleCnt="0"/>
      <dgm:spPr/>
    </dgm:pt>
    <dgm:pt modelId="{84C48A49-E2FB-4CC3-9938-4326C5FA782C}" type="pres">
      <dgm:prSet presAssocID="{293C74BF-BED2-405A-9E2F-3F7DB19E7D64}" presName="childText" presStyleLbl="conFgAcc1" presStyleIdx="5" presStyleCnt="6" custScaleX="97235">
        <dgm:presLayoutVars>
          <dgm:bulletEnabled val="1"/>
        </dgm:presLayoutVars>
      </dgm:prSet>
      <dgm:spPr/>
    </dgm:pt>
  </dgm:ptLst>
  <dgm:cxnLst>
    <dgm:cxn modelId="{0B2F1607-D9F7-40D7-BC33-8002C40CF891}" srcId="{EF00FEAB-1D92-40C3-AD81-EC32B28158D4}" destId="{92C1E2BB-C0F3-4387-8910-797523AE5259}" srcOrd="3" destOrd="0" parTransId="{AB62E867-BB63-42AA-B15B-E430ACFC64BB}" sibTransId="{E881F97E-CC77-4889-9212-EE61FDCA79E1}"/>
    <dgm:cxn modelId="{A504DA0A-DC16-486E-AE71-D2B1B535B408}" type="presOf" srcId="{293C74BF-BED2-405A-9E2F-3F7DB19E7D64}" destId="{A75668A6-D4AD-4E0B-80C8-6D9755026F75}" srcOrd="0" destOrd="0" presId="urn:microsoft.com/office/officeart/2005/8/layout/list1"/>
    <dgm:cxn modelId="{D7017F2B-691E-451B-B305-BB8C14281A89}" srcId="{EF00FEAB-1D92-40C3-AD81-EC32B28158D4}" destId="{BC66CA1F-9DDE-4083-981D-9E947DBACF11}" srcOrd="2" destOrd="0" parTransId="{E286FF76-CAD6-4169-A647-6915EE5B01A1}" sibTransId="{B2700C93-2197-4230-9CAE-BB3970098044}"/>
    <dgm:cxn modelId="{6C5A7431-1EBA-4BE6-8A1D-93D414DB77D0}" type="presOf" srcId="{9E971E7C-2151-4400-A57D-2B3D99812141}" destId="{B5EB746F-41F1-409E-A7A3-6DD4B95B433C}" srcOrd="1" destOrd="0" presId="urn:microsoft.com/office/officeart/2005/8/layout/list1"/>
    <dgm:cxn modelId="{A8492933-D99C-4C45-9DFB-DAD6FE83AB1B}" type="presOf" srcId="{1BBC3C0F-FB72-4F48-ACEB-0959FFF6B34B}" destId="{97C72D59-7133-4537-BC62-A0DD5BC7750A}" srcOrd="0" destOrd="0" presId="urn:microsoft.com/office/officeart/2005/8/layout/list1"/>
    <dgm:cxn modelId="{58C45B34-7EB3-4EB4-B6F8-66BD9D10B04A}" type="presOf" srcId="{9E971E7C-2151-4400-A57D-2B3D99812141}" destId="{48D862B8-CD44-4DE4-9D1C-1FF0406420A3}" srcOrd="0" destOrd="0" presId="urn:microsoft.com/office/officeart/2005/8/layout/list1"/>
    <dgm:cxn modelId="{E245AE36-EC7C-4F8D-80F7-E97F8B39E7F1}" type="presOf" srcId="{92C1E2BB-C0F3-4387-8910-797523AE5259}" destId="{69F415D7-CEF9-44B9-97BC-11E83D8C8108}" srcOrd="1" destOrd="0" presId="urn:microsoft.com/office/officeart/2005/8/layout/list1"/>
    <dgm:cxn modelId="{6F06825F-B582-49C1-9AF3-C76E4E1AC39F}" type="presOf" srcId="{6C4CCE7E-2D4C-4266-B722-22AC0AB279DA}" destId="{4DE6B0BC-E5D0-4161-8391-CF266E9AB3A4}" srcOrd="0" destOrd="0" presId="urn:microsoft.com/office/officeart/2005/8/layout/list1"/>
    <dgm:cxn modelId="{01EF0B67-7BF0-459E-8DC2-4C464D3B0144}" type="presOf" srcId="{BC66CA1F-9DDE-4083-981D-9E947DBACF11}" destId="{810EC7BF-8592-4C7D-86CB-D18C0604B7E5}" srcOrd="1" destOrd="0" presId="urn:microsoft.com/office/officeart/2005/8/layout/list1"/>
    <dgm:cxn modelId="{A62DE36D-9C2C-403D-A7F5-18CFE3839575}" type="presOf" srcId="{293C74BF-BED2-405A-9E2F-3F7DB19E7D64}" destId="{6F6E9C2C-3C0A-4086-8B4D-66FA93507BAE}" srcOrd="1" destOrd="0" presId="urn:microsoft.com/office/officeart/2005/8/layout/list1"/>
    <dgm:cxn modelId="{EAFC2058-09B4-4AD9-97E4-3F60BD6AD2BB}" type="presOf" srcId="{1BBC3C0F-FB72-4F48-ACEB-0959FFF6B34B}" destId="{C583F5F4-30B4-47DA-A93B-309A2E008211}" srcOrd="1" destOrd="0" presId="urn:microsoft.com/office/officeart/2005/8/layout/list1"/>
    <dgm:cxn modelId="{69BC858A-9D02-45F9-8D92-ED95BFE2C2AD}" type="presOf" srcId="{EF00FEAB-1D92-40C3-AD81-EC32B28158D4}" destId="{2ED0D42A-8941-4EC7-8514-FBB3EDD44CEF}" srcOrd="0" destOrd="0" presId="urn:microsoft.com/office/officeart/2005/8/layout/list1"/>
    <dgm:cxn modelId="{1477FAA9-AA5B-4D03-98DF-911FAFA3E1D4}" type="presOf" srcId="{6C4CCE7E-2D4C-4266-B722-22AC0AB279DA}" destId="{7EF06CBC-16DE-493E-9F8D-500012FD65ED}" srcOrd="1" destOrd="0" presId="urn:microsoft.com/office/officeart/2005/8/layout/list1"/>
    <dgm:cxn modelId="{459827B8-E495-46BC-A4B8-F236C851E818}" srcId="{EF00FEAB-1D92-40C3-AD81-EC32B28158D4}" destId="{6C4CCE7E-2D4C-4266-B722-22AC0AB279DA}" srcOrd="4" destOrd="0" parTransId="{CF0E13B6-95F9-4096-ADC2-C18D623BA6F9}" sibTransId="{5EF866F5-2F1A-417B-A8F2-9DC268F5155F}"/>
    <dgm:cxn modelId="{864E2DBE-ED68-4251-A42B-CC19B5F28EB6}" type="presOf" srcId="{BC66CA1F-9DDE-4083-981D-9E947DBACF11}" destId="{22B3C4AA-366C-4D00-AC61-79DA5072F09B}" srcOrd="0" destOrd="0" presId="urn:microsoft.com/office/officeart/2005/8/layout/list1"/>
    <dgm:cxn modelId="{AB9AB6C9-4E16-4D24-ABA3-C67DE9092C5B}" srcId="{EF00FEAB-1D92-40C3-AD81-EC32B28158D4}" destId="{1BBC3C0F-FB72-4F48-ACEB-0959FFF6B34B}" srcOrd="0" destOrd="0" parTransId="{790B9C8A-4BD9-4901-8C2D-11E0E9A9222F}" sibTransId="{5CE07354-AD0E-4A97-9128-AAD9000DE37B}"/>
    <dgm:cxn modelId="{E410C7CD-F059-4A5D-B5C0-A050E1CA3677}" srcId="{EF00FEAB-1D92-40C3-AD81-EC32B28158D4}" destId="{293C74BF-BED2-405A-9E2F-3F7DB19E7D64}" srcOrd="5" destOrd="0" parTransId="{BB77157F-378C-42B2-BCD7-1BD1CA7C7304}" sibTransId="{563891A4-255B-4E71-960D-FD2C725E656E}"/>
    <dgm:cxn modelId="{986221EE-0087-4C98-BBCA-8E531306DBBE}" srcId="{EF00FEAB-1D92-40C3-AD81-EC32B28158D4}" destId="{9E971E7C-2151-4400-A57D-2B3D99812141}" srcOrd="1" destOrd="0" parTransId="{14687B6D-A0EB-4E63-B987-BBF65941D461}" sibTransId="{4AE16177-FA90-48A4-9F91-B513608B4250}"/>
    <dgm:cxn modelId="{890AF8EE-8670-44CF-9523-81688DE25F8F}" type="presOf" srcId="{92C1E2BB-C0F3-4387-8910-797523AE5259}" destId="{85499E81-03AD-4EA6-A977-4142DB1470F8}" srcOrd="0" destOrd="0" presId="urn:microsoft.com/office/officeart/2005/8/layout/list1"/>
    <dgm:cxn modelId="{32A58C5F-375D-4F83-BDFA-84134C2CDDC0}" type="presParOf" srcId="{2ED0D42A-8941-4EC7-8514-FBB3EDD44CEF}" destId="{1CD5E960-8D34-4DD7-8C15-D9609F73A599}" srcOrd="0" destOrd="0" presId="urn:microsoft.com/office/officeart/2005/8/layout/list1"/>
    <dgm:cxn modelId="{0342E224-8B94-4D45-9F76-D829681DBA29}" type="presParOf" srcId="{1CD5E960-8D34-4DD7-8C15-D9609F73A599}" destId="{97C72D59-7133-4537-BC62-A0DD5BC7750A}" srcOrd="0" destOrd="0" presId="urn:microsoft.com/office/officeart/2005/8/layout/list1"/>
    <dgm:cxn modelId="{07C358A4-3CB3-4BB0-B1EC-652CF859AF92}" type="presParOf" srcId="{1CD5E960-8D34-4DD7-8C15-D9609F73A599}" destId="{C583F5F4-30B4-47DA-A93B-309A2E008211}" srcOrd="1" destOrd="0" presId="urn:microsoft.com/office/officeart/2005/8/layout/list1"/>
    <dgm:cxn modelId="{D8F78AD7-401C-4691-8D14-2422C297308C}" type="presParOf" srcId="{2ED0D42A-8941-4EC7-8514-FBB3EDD44CEF}" destId="{4CAB7663-4515-4537-82A7-3D1DB1EAF53B}" srcOrd="1" destOrd="0" presId="urn:microsoft.com/office/officeart/2005/8/layout/list1"/>
    <dgm:cxn modelId="{5376A949-2B38-43DE-977A-4A324089C873}" type="presParOf" srcId="{2ED0D42A-8941-4EC7-8514-FBB3EDD44CEF}" destId="{D66F9E06-208C-4CE8-B9BD-483A0C2A2DB8}" srcOrd="2" destOrd="0" presId="urn:microsoft.com/office/officeart/2005/8/layout/list1"/>
    <dgm:cxn modelId="{3FE3F974-03FA-4CC5-BD00-2269C08EAC1B}" type="presParOf" srcId="{2ED0D42A-8941-4EC7-8514-FBB3EDD44CEF}" destId="{3D9E0F10-B1AC-4795-AEEA-D5F933E9034E}" srcOrd="3" destOrd="0" presId="urn:microsoft.com/office/officeart/2005/8/layout/list1"/>
    <dgm:cxn modelId="{8839398A-EF5B-452A-AFC8-C2CAB9A145F4}" type="presParOf" srcId="{2ED0D42A-8941-4EC7-8514-FBB3EDD44CEF}" destId="{87F66127-4E3F-4746-A610-3F25435A189A}" srcOrd="4" destOrd="0" presId="urn:microsoft.com/office/officeart/2005/8/layout/list1"/>
    <dgm:cxn modelId="{EBCABED1-9AA2-4575-851E-8B42673C6DC5}" type="presParOf" srcId="{87F66127-4E3F-4746-A610-3F25435A189A}" destId="{48D862B8-CD44-4DE4-9D1C-1FF0406420A3}" srcOrd="0" destOrd="0" presId="urn:microsoft.com/office/officeart/2005/8/layout/list1"/>
    <dgm:cxn modelId="{8285342B-54B5-47C0-A504-8FBA486A424D}" type="presParOf" srcId="{87F66127-4E3F-4746-A610-3F25435A189A}" destId="{B5EB746F-41F1-409E-A7A3-6DD4B95B433C}" srcOrd="1" destOrd="0" presId="urn:microsoft.com/office/officeart/2005/8/layout/list1"/>
    <dgm:cxn modelId="{7CFED497-22C3-4A84-A328-1D1E088A9F85}" type="presParOf" srcId="{2ED0D42A-8941-4EC7-8514-FBB3EDD44CEF}" destId="{66D5CCFE-F885-4625-8454-A44D914FFAE9}" srcOrd="5" destOrd="0" presId="urn:microsoft.com/office/officeart/2005/8/layout/list1"/>
    <dgm:cxn modelId="{CD93FA45-C1B1-4797-993A-34F8DFC407D5}" type="presParOf" srcId="{2ED0D42A-8941-4EC7-8514-FBB3EDD44CEF}" destId="{C4CF8675-4C99-4C6C-BFCB-7627B15E44E3}" srcOrd="6" destOrd="0" presId="urn:microsoft.com/office/officeart/2005/8/layout/list1"/>
    <dgm:cxn modelId="{82552E6D-F96D-4EC4-81F9-5DC8879B642C}" type="presParOf" srcId="{2ED0D42A-8941-4EC7-8514-FBB3EDD44CEF}" destId="{5625D6A9-034F-48A6-AFE4-5A79F5BD76D4}" srcOrd="7" destOrd="0" presId="urn:microsoft.com/office/officeart/2005/8/layout/list1"/>
    <dgm:cxn modelId="{CD6E367E-85C6-4E67-8E86-523728E00EF4}" type="presParOf" srcId="{2ED0D42A-8941-4EC7-8514-FBB3EDD44CEF}" destId="{87847794-D448-4746-AE46-5F83EF423E28}" srcOrd="8" destOrd="0" presId="urn:microsoft.com/office/officeart/2005/8/layout/list1"/>
    <dgm:cxn modelId="{04223B9F-CA9C-4339-8BD8-B26ECCBB5170}" type="presParOf" srcId="{87847794-D448-4746-AE46-5F83EF423E28}" destId="{22B3C4AA-366C-4D00-AC61-79DA5072F09B}" srcOrd="0" destOrd="0" presId="urn:microsoft.com/office/officeart/2005/8/layout/list1"/>
    <dgm:cxn modelId="{7BDD4DE0-0D4B-497C-8D94-F8B55BDABE19}" type="presParOf" srcId="{87847794-D448-4746-AE46-5F83EF423E28}" destId="{810EC7BF-8592-4C7D-86CB-D18C0604B7E5}" srcOrd="1" destOrd="0" presId="urn:microsoft.com/office/officeart/2005/8/layout/list1"/>
    <dgm:cxn modelId="{206F6E20-5541-40B0-89FD-D626B1D853BA}" type="presParOf" srcId="{2ED0D42A-8941-4EC7-8514-FBB3EDD44CEF}" destId="{F2E45AFE-54A3-4B87-BD52-7EF3774EF37B}" srcOrd="9" destOrd="0" presId="urn:microsoft.com/office/officeart/2005/8/layout/list1"/>
    <dgm:cxn modelId="{C3CEFA16-7081-472D-811F-6BFD4E1E42CB}" type="presParOf" srcId="{2ED0D42A-8941-4EC7-8514-FBB3EDD44CEF}" destId="{4CBBE8D9-A58E-412D-A5A2-8735C6F689AB}" srcOrd="10" destOrd="0" presId="urn:microsoft.com/office/officeart/2005/8/layout/list1"/>
    <dgm:cxn modelId="{15B2E982-6E4B-437A-894E-0D724F644E3A}" type="presParOf" srcId="{2ED0D42A-8941-4EC7-8514-FBB3EDD44CEF}" destId="{CF438C7A-A087-4A79-8C3F-F583FB8458B5}" srcOrd="11" destOrd="0" presId="urn:microsoft.com/office/officeart/2005/8/layout/list1"/>
    <dgm:cxn modelId="{FDB5F5A2-48B8-41AD-A390-F0A7114D2453}" type="presParOf" srcId="{2ED0D42A-8941-4EC7-8514-FBB3EDD44CEF}" destId="{9FDF44FF-13E5-4B86-BBD1-0593B3F62A74}" srcOrd="12" destOrd="0" presId="urn:microsoft.com/office/officeart/2005/8/layout/list1"/>
    <dgm:cxn modelId="{A38CEF8F-0E57-4C79-8029-59DFED4F5BA9}" type="presParOf" srcId="{9FDF44FF-13E5-4B86-BBD1-0593B3F62A74}" destId="{85499E81-03AD-4EA6-A977-4142DB1470F8}" srcOrd="0" destOrd="0" presId="urn:microsoft.com/office/officeart/2005/8/layout/list1"/>
    <dgm:cxn modelId="{D426B46A-59C3-4F0D-8B2C-967795CCE30A}" type="presParOf" srcId="{9FDF44FF-13E5-4B86-BBD1-0593B3F62A74}" destId="{69F415D7-CEF9-44B9-97BC-11E83D8C8108}" srcOrd="1" destOrd="0" presId="urn:microsoft.com/office/officeart/2005/8/layout/list1"/>
    <dgm:cxn modelId="{A579DC9E-AE29-4F14-BF38-A8A664BBF751}" type="presParOf" srcId="{2ED0D42A-8941-4EC7-8514-FBB3EDD44CEF}" destId="{BA2EE9A5-5146-48DA-9913-967B7E4AD8C0}" srcOrd="13" destOrd="0" presId="urn:microsoft.com/office/officeart/2005/8/layout/list1"/>
    <dgm:cxn modelId="{A07E6BC1-C576-4AF3-B530-0A5405E8A7B7}" type="presParOf" srcId="{2ED0D42A-8941-4EC7-8514-FBB3EDD44CEF}" destId="{53D48036-86AB-4E5E-85D5-AB1A186154BA}" srcOrd="14" destOrd="0" presId="urn:microsoft.com/office/officeart/2005/8/layout/list1"/>
    <dgm:cxn modelId="{BFA1F59F-3C24-4E5C-BC3E-0944934935CD}" type="presParOf" srcId="{2ED0D42A-8941-4EC7-8514-FBB3EDD44CEF}" destId="{9B6AA131-1092-4100-8D53-604AC4600511}" srcOrd="15" destOrd="0" presId="urn:microsoft.com/office/officeart/2005/8/layout/list1"/>
    <dgm:cxn modelId="{A65235A6-B075-4E94-94A9-04656899229E}" type="presParOf" srcId="{2ED0D42A-8941-4EC7-8514-FBB3EDD44CEF}" destId="{D55D748B-5C4D-450C-BC79-7031692D11E4}" srcOrd="16" destOrd="0" presId="urn:microsoft.com/office/officeart/2005/8/layout/list1"/>
    <dgm:cxn modelId="{26759867-F0EC-4602-A35F-39CD1232461F}" type="presParOf" srcId="{D55D748B-5C4D-450C-BC79-7031692D11E4}" destId="{4DE6B0BC-E5D0-4161-8391-CF266E9AB3A4}" srcOrd="0" destOrd="0" presId="urn:microsoft.com/office/officeart/2005/8/layout/list1"/>
    <dgm:cxn modelId="{3FA1CF60-8A2A-4F58-BFFA-41F1734AC6DF}" type="presParOf" srcId="{D55D748B-5C4D-450C-BC79-7031692D11E4}" destId="{7EF06CBC-16DE-493E-9F8D-500012FD65ED}" srcOrd="1" destOrd="0" presId="urn:microsoft.com/office/officeart/2005/8/layout/list1"/>
    <dgm:cxn modelId="{44B330C4-52D6-4898-84BA-C70450C55761}" type="presParOf" srcId="{2ED0D42A-8941-4EC7-8514-FBB3EDD44CEF}" destId="{774D7FE9-CA88-4E68-A274-C6EA23E57B25}" srcOrd="17" destOrd="0" presId="urn:microsoft.com/office/officeart/2005/8/layout/list1"/>
    <dgm:cxn modelId="{123482A3-8886-4871-8DC8-10F0F0DB581B}" type="presParOf" srcId="{2ED0D42A-8941-4EC7-8514-FBB3EDD44CEF}" destId="{48507054-A9DD-46A5-8B3D-050F663FA357}" srcOrd="18" destOrd="0" presId="urn:microsoft.com/office/officeart/2005/8/layout/list1"/>
    <dgm:cxn modelId="{73E11762-5FF2-47C2-9894-1A3DF25178BA}" type="presParOf" srcId="{2ED0D42A-8941-4EC7-8514-FBB3EDD44CEF}" destId="{A7863BD1-54FC-4AEC-9694-F21ACAF09165}" srcOrd="19" destOrd="0" presId="urn:microsoft.com/office/officeart/2005/8/layout/list1"/>
    <dgm:cxn modelId="{EAE21C67-BFB5-4227-A29C-3829F7C518D7}" type="presParOf" srcId="{2ED0D42A-8941-4EC7-8514-FBB3EDD44CEF}" destId="{0D6ACB07-ADE8-4DA5-B4F0-8138C3A5B342}" srcOrd="20" destOrd="0" presId="urn:microsoft.com/office/officeart/2005/8/layout/list1"/>
    <dgm:cxn modelId="{F92F5933-27E4-49B7-A7D8-9B4884891FF2}" type="presParOf" srcId="{0D6ACB07-ADE8-4DA5-B4F0-8138C3A5B342}" destId="{A75668A6-D4AD-4E0B-80C8-6D9755026F75}" srcOrd="0" destOrd="0" presId="urn:microsoft.com/office/officeart/2005/8/layout/list1"/>
    <dgm:cxn modelId="{C96811E7-99B3-483B-93C5-836CC3271356}" type="presParOf" srcId="{0D6ACB07-ADE8-4DA5-B4F0-8138C3A5B342}" destId="{6F6E9C2C-3C0A-4086-8B4D-66FA93507BAE}" srcOrd="1" destOrd="0" presId="urn:microsoft.com/office/officeart/2005/8/layout/list1"/>
    <dgm:cxn modelId="{3A9D31C6-0E03-4792-8D0E-1FC9FDF3CC8D}" type="presParOf" srcId="{2ED0D42A-8941-4EC7-8514-FBB3EDD44CEF}" destId="{431F33C0-928D-46BF-A7DA-399FD2BD3A24}" srcOrd="21" destOrd="0" presId="urn:microsoft.com/office/officeart/2005/8/layout/list1"/>
    <dgm:cxn modelId="{6A2E8F6A-4E02-45CE-9FF7-FFA7692C0A18}" type="presParOf" srcId="{2ED0D42A-8941-4EC7-8514-FBB3EDD44CEF}" destId="{84C48A49-E2FB-4CC3-9938-4326C5FA782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F9E06-208C-4CE8-B9BD-483A0C2A2DB8}">
      <dsp:nvSpPr>
        <dsp:cNvPr id="0" name=""/>
        <dsp:cNvSpPr/>
      </dsp:nvSpPr>
      <dsp:spPr>
        <a:xfrm>
          <a:off x="0" y="381000"/>
          <a:ext cx="730575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83F5F4-30B4-47DA-A93B-309A2E008211}">
      <dsp:nvSpPr>
        <dsp:cNvPr id="0" name=""/>
        <dsp:cNvSpPr/>
      </dsp:nvSpPr>
      <dsp:spPr>
        <a:xfrm>
          <a:off x="250119" y="218003"/>
          <a:ext cx="7160007"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Son métodos analíticos</a:t>
          </a:r>
        </a:p>
      </dsp:txBody>
      <dsp:txXfrm>
        <a:off x="278940" y="246824"/>
        <a:ext cx="7102365" cy="532758"/>
      </dsp:txXfrm>
    </dsp:sp>
    <dsp:sp modelId="{C4CF8675-4C99-4C6C-BFCB-7627B15E44E3}">
      <dsp:nvSpPr>
        <dsp:cNvPr id="0" name=""/>
        <dsp:cNvSpPr/>
      </dsp:nvSpPr>
      <dsp:spPr>
        <a:xfrm>
          <a:off x="0" y="1288200"/>
          <a:ext cx="7305754"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B746F-41F1-409E-A7A3-6DD4B95B433C}">
      <dsp:nvSpPr>
        <dsp:cNvPr id="0" name=""/>
        <dsp:cNvSpPr/>
      </dsp:nvSpPr>
      <dsp:spPr>
        <a:xfrm>
          <a:off x="250119" y="1125203"/>
          <a:ext cx="7160007"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Resumen y comprimen los datos</a:t>
          </a:r>
        </a:p>
      </dsp:txBody>
      <dsp:txXfrm>
        <a:off x="278940" y="1154024"/>
        <a:ext cx="7102365" cy="532758"/>
      </dsp:txXfrm>
    </dsp:sp>
    <dsp:sp modelId="{4CBBE8D9-A58E-412D-A5A2-8735C6F689AB}">
      <dsp:nvSpPr>
        <dsp:cNvPr id="0" name=""/>
        <dsp:cNvSpPr/>
      </dsp:nvSpPr>
      <dsp:spPr>
        <a:xfrm>
          <a:off x="0" y="2195400"/>
          <a:ext cx="7305754"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EC7BF-8592-4C7D-86CB-D18C0604B7E5}">
      <dsp:nvSpPr>
        <dsp:cNvPr id="0" name=""/>
        <dsp:cNvSpPr/>
      </dsp:nvSpPr>
      <dsp:spPr>
        <a:xfrm>
          <a:off x="250119" y="2032403"/>
          <a:ext cx="7160007"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Basados en categorías</a:t>
          </a:r>
        </a:p>
      </dsp:txBody>
      <dsp:txXfrm>
        <a:off x="278940" y="2061224"/>
        <a:ext cx="7102365" cy="532758"/>
      </dsp:txXfrm>
    </dsp:sp>
    <dsp:sp modelId="{53D48036-86AB-4E5E-85D5-AB1A186154BA}">
      <dsp:nvSpPr>
        <dsp:cNvPr id="0" name=""/>
        <dsp:cNvSpPr/>
      </dsp:nvSpPr>
      <dsp:spPr>
        <a:xfrm>
          <a:off x="0" y="3102600"/>
          <a:ext cx="7305754"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F415D7-CEF9-44B9-97BC-11E83D8C8108}">
      <dsp:nvSpPr>
        <dsp:cNvPr id="0" name=""/>
        <dsp:cNvSpPr/>
      </dsp:nvSpPr>
      <dsp:spPr>
        <a:xfrm>
          <a:off x="250119" y="2939603"/>
          <a:ext cx="7160007"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Son métodos científicos sistemáticos</a:t>
          </a:r>
        </a:p>
      </dsp:txBody>
      <dsp:txXfrm>
        <a:off x="278940" y="2968424"/>
        <a:ext cx="7102365" cy="532758"/>
      </dsp:txXfrm>
    </dsp:sp>
    <dsp:sp modelId="{48507054-A9DD-46A5-8B3D-050F663FA357}">
      <dsp:nvSpPr>
        <dsp:cNvPr id="0" name=""/>
        <dsp:cNvSpPr/>
      </dsp:nvSpPr>
      <dsp:spPr>
        <a:xfrm>
          <a:off x="0" y="4009800"/>
          <a:ext cx="7305754"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F06CBC-16DE-493E-9F8D-500012FD65ED}">
      <dsp:nvSpPr>
        <dsp:cNvPr id="0" name=""/>
        <dsp:cNvSpPr/>
      </dsp:nvSpPr>
      <dsp:spPr>
        <a:xfrm>
          <a:off x="250119" y="3846803"/>
          <a:ext cx="7160007"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Relacionados con el lenguaje</a:t>
          </a:r>
        </a:p>
      </dsp:txBody>
      <dsp:txXfrm>
        <a:off x="278940" y="3875624"/>
        <a:ext cx="7102365" cy="532758"/>
      </dsp:txXfrm>
    </dsp:sp>
    <dsp:sp modelId="{84C48A49-E2FB-4CC3-9938-4326C5FA782C}">
      <dsp:nvSpPr>
        <dsp:cNvPr id="0" name=""/>
        <dsp:cNvSpPr/>
      </dsp:nvSpPr>
      <dsp:spPr>
        <a:xfrm>
          <a:off x="0" y="4872933"/>
          <a:ext cx="730575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E9C2C-3C0A-4086-8B4D-66FA93507BAE}">
      <dsp:nvSpPr>
        <dsp:cNvPr id="0" name=""/>
        <dsp:cNvSpPr/>
      </dsp:nvSpPr>
      <dsp:spPr>
        <a:xfrm>
          <a:off x="245694" y="4754003"/>
          <a:ext cx="7162984"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795" tIns="0" rIns="198795" bIns="0" numCol="1" spcCol="1270" anchor="ctr" anchorCtr="0">
          <a:noAutofit/>
        </a:bodyPr>
        <a:lstStyle/>
        <a:p>
          <a:pPr marL="0" lvl="0" indent="0" algn="l" defTabSz="889000">
            <a:lnSpc>
              <a:spcPct val="90000"/>
            </a:lnSpc>
            <a:spcBef>
              <a:spcPct val="0"/>
            </a:spcBef>
            <a:spcAft>
              <a:spcPct val="35000"/>
            </a:spcAft>
            <a:buNone/>
          </a:pPr>
          <a:r>
            <a:rPr lang="es-ES" sz="2000" kern="1200" dirty="0"/>
            <a:t>Dado que son sistemáticos permiten los estándares de calidad</a:t>
          </a:r>
        </a:p>
      </dsp:txBody>
      <dsp:txXfrm>
        <a:off x="274515" y="4782824"/>
        <a:ext cx="710534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E64BCE-3728-4BBC-BA72-1CAEC8037DFE}" type="datetimeFigureOut">
              <a:rPr lang="de-DE" smtClean="0"/>
              <a:t>22.01.2019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F5FDCB1-F87C-4F61-B780-6AD061C30A5F}" type="slidenum">
              <a:rPr lang="de-DE" smtClean="0"/>
              <a:t>‹Nr.›</a:t>
            </a:fld>
            <a:endParaRPr lang="de-DE"/>
          </a:p>
        </p:txBody>
      </p:sp>
    </p:spTree>
    <p:extLst>
      <p:ext uri="{BB962C8B-B14F-4D97-AF65-F5344CB8AC3E}">
        <p14:creationId xmlns:p14="http://schemas.microsoft.com/office/powerpoint/2010/main" val="427498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r>
              <a:rPr lang="de-DE" baseline="0" dirty="0"/>
              <a:t>Den Text von Austin nehmen.</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B75930B5-8201-4D18-8DF6-CD26AA53BC59}" type="slidenum">
              <a:rPr lang="de-DE" smtClean="0"/>
              <a:pPr/>
              <a:t>2</a:t>
            </a:fld>
            <a:endParaRPr lang="de-DE"/>
          </a:p>
        </p:txBody>
      </p:sp>
    </p:spTree>
    <p:extLst>
      <p:ext uri="{BB962C8B-B14F-4D97-AF65-F5344CB8AC3E}">
        <p14:creationId xmlns:p14="http://schemas.microsoft.com/office/powerpoint/2010/main" val="261537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15</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16</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17</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19</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20</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92075" y="746125"/>
            <a:ext cx="6615113" cy="3721100"/>
          </a:xfrm>
          <a:ln/>
        </p:spPr>
      </p:sp>
      <p:sp>
        <p:nvSpPr>
          <p:cNvPr id="202755" name="Rectangle 3"/>
          <p:cNvSpPr>
            <a:spLocks noGrp="1" noChangeArrowheads="1"/>
          </p:cNvSpPr>
          <p:nvPr>
            <p:ph type="body" idx="1"/>
          </p:nvPr>
        </p:nvSpPr>
        <p:spPr>
          <a:noFill/>
          <a:ln/>
        </p:spPr>
        <p:txBody>
          <a:bodyPr/>
          <a:lstStyle/>
          <a:p>
            <a:pPr eaLnBrk="1" hangingPunct="1"/>
            <a:endParaRPr lang="es-ES_tradnl">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dirty="0"/>
              <a:t>Finalizada la codificación sustantiva o como Saldaña (2009) apunta,</a:t>
            </a:r>
            <a:r>
              <a:rPr lang="es-ES" baseline="0" dirty="0"/>
              <a:t> el primer ciclo de codificación, procederemos con la codificación teorética o categorización.</a:t>
            </a:r>
          </a:p>
          <a:p>
            <a:endParaRPr lang="es-ES" baseline="0" dirty="0"/>
          </a:p>
          <a:p>
            <a:r>
              <a:rPr lang="es-ES" baseline="0" dirty="0"/>
              <a:t>La guía de la categorización son los objetivos de nuestra investigación.</a:t>
            </a:r>
          </a:p>
          <a:p>
            <a:endParaRPr lang="es-ES" baseline="0" dirty="0"/>
          </a:p>
          <a:p>
            <a:r>
              <a:rPr lang="es-ES" baseline="0" dirty="0"/>
              <a:t>En el ejemplo propuesto se ha dimensionado la categoría ‘profundización en los problemas’ propia de los participantes de la investigación, mediadores interculturales.</a:t>
            </a:r>
          </a:p>
          <a:p>
            <a:endParaRPr lang="es-ES" baseline="0" dirty="0"/>
          </a:p>
          <a:p>
            <a:r>
              <a:rPr lang="es-ES" baseline="0" dirty="0"/>
              <a:t>Pueden observar los diferentes códigos o indicadores que componen esta característica importante de la praxis profesional de los mediadores interculturales y que permiten que estos profesionales construyan resiliencia entre los usuarios de sus servicios.</a:t>
            </a:r>
          </a:p>
          <a:p>
            <a:endParaRPr lang="es-ES" baseline="0" dirty="0"/>
          </a:p>
          <a:p>
            <a:r>
              <a:rPr lang="es-ES" baseline="0" dirty="0"/>
              <a:t>¿Cómo hemos llegado a esta composición de la categoría?</a:t>
            </a:r>
          </a:p>
          <a:p>
            <a:pPr marL="258807" indent="-258807">
              <a:buFont typeface="+mj-lt"/>
              <a:buAutoNum type="arabicPeriod"/>
            </a:pPr>
            <a:r>
              <a:rPr lang="es-ES" baseline="0" dirty="0"/>
              <a:t>En la vista de red seleccionados el nodo a explorar e importamos sus ‘vecinos’ o códigos próximos</a:t>
            </a:r>
          </a:p>
          <a:p>
            <a:pPr marL="258807" indent="-258807">
              <a:buFont typeface="+mj-lt"/>
              <a:buAutoNum type="arabicPeriod"/>
            </a:pPr>
            <a:r>
              <a:rPr lang="es-ES" baseline="0" dirty="0"/>
              <a:t>Con el comando ESPECIALES, GENERAR FAMILIA, CREAR FAMILIA DE CÓDIGO generaremos una familia de códigos con estos indicadores, veamos cómo convertimos esta familia de códigos en una protocategoría</a:t>
            </a:r>
          </a:p>
          <a:p>
            <a:endParaRPr lang="es-ES" baseline="0" dirty="0"/>
          </a:p>
          <a:p>
            <a:r>
              <a:rPr lang="es-ES" baseline="0" dirty="0"/>
              <a:t>EXPLICAR QUÉ ES UNA PROTOCATEGORÍA</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23</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24</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25</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26</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7</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27</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28</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29</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30</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8</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a:effectLst/>
                <a:latin typeface="Century Gothic"/>
                <a:ea typeface="Arial Unicode MS"/>
              </a:rPr>
              <a:t>En este punto podemos insertar la recomendación de tener a mano un memo con el nombre de una determinada pregunta de investigación y tantos memos como preguntas de investigación tengamos en el estudio para ir tomando notas en este memo a medida que avanzamos en la lectura del texto teniendo en mente la(s) pregunta(s) de investigación.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dirty="0">
                <a:effectLst/>
                <a:latin typeface="Century Gothic"/>
                <a:ea typeface="Arial Unicode MS"/>
              </a:rPr>
              <a:t>Preguntas operativas:</a:t>
            </a:r>
            <a:endParaRPr lang="es-ES" sz="1400" dirty="0">
              <a:effectLst/>
              <a:latin typeface="Times New Roman"/>
              <a:ea typeface="Arial Unicode MS"/>
            </a:endParaRPr>
          </a:p>
          <a:p>
            <a:pPr marL="742950" lvl="1" indent="-285750" algn="just">
              <a:lnSpc>
                <a:spcPct val="150000"/>
              </a:lnSpc>
              <a:spcAft>
                <a:spcPts val="600"/>
              </a:spcAft>
              <a:buClr>
                <a:srgbClr val="943634"/>
              </a:buClr>
              <a:buSzPts val="1200"/>
              <a:buFont typeface="Wingdings 3"/>
              <a:buChar char=""/>
            </a:pPr>
            <a:r>
              <a:rPr lang="es-ES" sz="1200" dirty="0">
                <a:effectLst/>
                <a:latin typeface="Century Gothic"/>
                <a:ea typeface="Arial Unicode MS"/>
              </a:rPr>
              <a:t>¿Qué sabe el participante sobre el tema explorado?</a:t>
            </a:r>
            <a:endParaRPr lang="es-ES" sz="1400" dirty="0">
              <a:effectLst/>
              <a:latin typeface="Times New Roman"/>
              <a:ea typeface="Arial Unicode MS"/>
            </a:endParaRPr>
          </a:p>
          <a:p>
            <a:pPr marL="742950" lvl="1" indent="-285750" algn="just">
              <a:lnSpc>
                <a:spcPct val="150000"/>
              </a:lnSpc>
              <a:spcAft>
                <a:spcPts val="600"/>
              </a:spcAft>
              <a:buClr>
                <a:srgbClr val="943634"/>
              </a:buClr>
              <a:buSzPts val="1200"/>
              <a:buFont typeface="Wingdings 3"/>
              <a:buChar char=""/>
            </a:pPr>
            <a:r>
              <a:rPr lang="es-ES" sz="1200" dirty="0">
                <a:effectLst/>
                <a:latin typeface="Century Gothic"/>
                <a:ea typeface="Arial Unicode MS"/>
              </a:rPr>
              <a:t>¿Cómo narra o relata lo que sabe del tema explorado?</a:t>
            </a:r>
            <a:endParaRPr lang="es-ES" sz="1400" dirty="0">
              <a:effectLst/>
              <a:latin typeface="Times New Roman"/>
              <a:ea typeface="Arial Unicode MS"/>
            </a:endParaRPr>
          </a:p>
          <a:p>
            <a:pPr marL="742950" lvl="1" indent="-285750" algn="just">
              <a:lnSpc>
                <a:spcPct val="150000"/>
              </a:lnSpc>
              <a:spcAft>
                <a:spcPts val="600"/>
              </a:spcAft>
              <a:buClr>
                <a:srgbClr val="943634"/>
              </a:buClr>
              <a:buSzPts val="1200"/>
              <a:buFont typeface="Wingdings 3"/>
              <a:buChar char=""/>
            </a:pPr>
            <a:r>
              <a:rPr lang="es-ES" sz="1200" dirty="0">
                <a:effectLst/>
                <a:latin typeface="Century Gothic"/>
                <a:ea typeface="Arial Unicode MS"/>
              </a:rPr>
              <a:t>¿Cómo actúa o se comporta personalmente en base al tema explorado?</a:t>
            </a:r>
            <a:endParaRPr lang="es-ES" sz="1400" dirty="0">
              <a:effectLst/>
              <a:latin typeface="Times New Roman"/>
              <a:ea typeface="Arial Unicode MS"/>
            </a:endParaRPr>
          </a:p>
          <a:p>
            <a:pPr marL="742950" lvl="1" indent="-285750" algn="just">
              <a:lnSpc>
                <a:spcPct val="150000"/>
              </a:lnSpc>
              <a:spcAft>
                <a:spcPts val="600"/>
              </a:spcAft>
              <a:buClr>
                <a:srgbClr val="943634"/>
              </a:buClr>
              <a:buSzPts val="1200"/>
              <a:buFont typeface="Wingdings 3"/>
              <a:buChar char=""/>
            </a:pPr>
            <a:r>
              <a:rPr lang="es-ES" sz="1200" dirty="0">
                <a:effectLst/>
                <a:latin typeface="Century Gothic"/>
                <a:ea typeface="Arial Unicode MS"/>
              </a:rPr>
              <a:t>¿Tiene el participante alguna petición o expectativa para sí mismo?</a:t>
            </a:r>
            <a:endParaRPr lang="es-ES" sz="1400" dirty="0">
              <a:effectLst/>
              <a:latin typeface="Times New Roman"/>
              <a:ea typeface="Arial Unicode MS"/>
            </a:endParaRPr>
          </a:p>
          <a:p>
            <a:pPr marL="742950" lvl="1" indent="-285750" algn="just">
              <a:lnSpc>
                <a:spcPct val="150000"/>
              </a:lnSpc>
              <a:spcAft>
                <a:spcPts val="600"/>
              </a:spcAft>
              <a:buClr>
                <a:srgbClr val="943634"/>
              </a:buClr>
              <a:buSzPts val="1200"/>
              <a:buFont typeface="Wingdings 3"/>
              <a:buChar char=""/>
            </a:pPr>
            <a:r>
              <a:rPr lang="es-ES" sz="1200" dirty="0">
                <a:effectLst/>
                <a:latin typeface="Century Gothic"/>
                <a:ea typeface="Arial Unicode MS"/>
              </a:rPr>
              <a:t>¿Comenta el tema explorado con alguna otra persona?</a:t>
            </a:r>
            <a:endParaRPr lang="es-ES" sz="1400" dirty="0">
              <a:effectLst/>
              <a:latin typeface="Times New Roman"/>
              <a:ea typeface="Arial Unicode MS"/>
            </a:endParaRPr>
          </a:p>
          <a:p>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9</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dirty="0"/>
              <a:t>Ordenar los datos desde el principio en familias de objetos con la finalidad de filtrarlos y poderlos comparar al hacer análisis parciales.</a:t>
            </a:r>
          </a:p>
          <a:p>
            <a:r>
              <a:rPr lang="es-ES" dirty="0"/>
              <a:t>Considerar la triangulación de técnicas de toma de datos para poder realizar el meta-análisis final</a:t>
            </a:r>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10</a:t>
            </a:fld>
            <a:endParaRPr lang="es-ES"/>
          </a:p>
        </p:txBody>
      </p:sp>
    </p:spTree>
    <p:extLst>
      <p:ext uri="{BB962C8B-B14F-4D97-AF65-F5344CB8AC3E}">
        <p14:creationId xmlns:p14="http://schemas.microsoft.com/office/powerpoint/2010/main" val="329156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sz="1200" dirty="0"/>
              <a:t>Empezar explicando qué es el </a:t>
            </a:r>
            <a:r>
              <a:rPr lang="es-ES" sz="1200" b="1" dirty="0"/>
              <a:t>memoing</a:t>
            </a:r>
            <a:r>
              <a:rPr lang="es-ES" sz="1200" dirty="0"/>
              <a:t>.</a:t>
            </a:r>
          </a:p>
          <a:p>
            <a:pPr marL="194090" indent="-194090">
              <a:buFont typeface="Arial" panose="020B0604020202020204" pitchFamily="34" charset="0"/>
              <a:buChar char="•"/>
            </a:pPr>
            <a:r>
              <a:rPr lang="es-ES" sz="1200" dirty="0"/>
              <a:t>Notas informales analíticas</a:t>
            </a:r>
          </a:p>
          <a:p>
            <a:pPr marL="258787" indent="-258787">
              <a:buFont typeface="+mj-lt"/>
              <a:buAutoNum type="arabicParenR"/>
            </a:pPr>
            <a:r>
              <a:rPr lang="es-ES" sz="1200" dirty="0"/>
              <a:t>Los memos se inician sobre los datos y los códigos: memos sustantivos</a:t>
            </a:r>
          </a:p>
          <a:p>
            <a:pPr marL="258787" indent="-258787">
              <a:buFont typeface="+mj-lt"/>
              <a:buAutoNum type="arabicParenR"/>
            </a:pPr>
            <a:r>
              <a:rPr lang="es-ES" sz="1200" dirty="0"/>
              <a:t>Siguen los memos teoréticos sobre las categorías teoréticas</a:t>
            </a:r>
          </a:p>
          <a:p>
            <a:pPr marL="258787" indent="-258787">
              <a:buFont typeface="Arial" panose="020B0604020202020204" pitchFamily="34" charset="0"/>
              <a:buChar char="•"/>
            </a:pPr>
            <a:r>
              <a:rPr lang="es-ES" sz="1200" dirty="0"/>
              <a:t>Los memos capturan pensamientos, recogen las comparaciones y conexiones que realizamos</a:t>
            </a:r>
          </a:p>
          <a:p>
            <a:pPr marL="258787" indent="-258787">
              <a:buFont typeface="Arial" panose="020B0604020202020204" pitchFamily="34" charset="0"/>
              <a:buChar char="•"/>
            </a:pPr>
            <a:r>
              <a:rPr lang="es-ES" sz="1200" dirty="0"/>
              <a:t>Al poner las reflexiones por escrito convertimos el trabajo en concreto y manejable.</a:t>
            </a:r>
          </a:p>
          <a:p>
            <a:endParaRPr lang="es-ES" sz="1200" dirty="0"/>
          </a:p>
          <a:p>
            <a:r>
              <a:rPr lang="es-ES" sz="1200" u="sng" dirty="0"/>
              <a:t>Memos observacionales</a:t>
            </a:r>
            <a:r>
              <a:rPr lang="es-ES" sz="1200" dirty="0"/>
              <a:t>, EXPLICAR</a:t>
            </a:r>
          </a:p>
          <a:p>
            <a:endParaRPr lang="es-ES" sz="1200" dirty="0"/>
          </a:p>
          <a:p>
            <a:r>
              <a:rPr lang="es-ES" sz="1200" dirty="0"/>
              <a:t>DIARIO DE LA INVESTIGACIÓN</a:t>
            </a:r>
          </a:p>
          <a:p>
            <a:pPr marL="179182" indent="-179182">
              <a:buFont typeface="Wingdings" panose="05000000000000000000" pitchFamily="2" charset="2"/>
              <a:buChar char="§"/>
            </a:pPr>
            <a:r>
              <a:rPr lang="es-ES" sz="1200" dirty="0"/>
              <a:t>Es el registro de la implicación del investigador en el proyecto</a:t>
            </a:r>
          </a:p>
          <a:p>
            <a:pPr marL="179182" indent="-179182">
              <a:buFont typeface="Wingdings" panose="05000000000000000000" pitchFamily="2" charset="2"/>
              <a:buChar char="§"/>
            </a:pPr>
            <a:r>
              <a:rPr lang="es-ES" sz="1200" dirty="0"/>
              <a:t>La información sobre investigador y proceso complementa los datos cualitativos</a:t>
            </a:r>
          </a:p>
          <a:p>
            <a:pPr marL="179182" indent="-179182">
              <a:buFont typeface="Wingdings" panose="05000000000000000000" pitchFamily="2" charset="2"/>
              <a:buChar char="§"/>
            </a:pPr>
            <a:r>
              <a:rPr lang="es-ES" sz="1200" dirty="0"/>
              <a:t>Ya debe estar en marcha, todo se debe anotar y registrar, creando una tipología propia y precisa</a:t>
            </a:r>
          </a:p>
          <a:p>
            <a:pPr marL="179182" indent="-179182">
              <a:buFont typeface="Wingdings" panose="05000000000000000000" pitchFamily="2" charset="2"/>
              <a:buChar char="§"/>
            </a:pPr>
            <a:r>
              <a:rPr lang="es-ES" sz="1200" dirty="0"/>
              <a:t>Genera una historia del proyecto y las impresiones sobre el proceso de investigación</a:t>
            </a:r>
          </a:p>
          <a:p>
            <a:pPr marL="179182" indent="-179182">
              <a:buFont typeface="Wingdings" panose="05000000000000000000" pitchFamily="2" charset="2"/>
              <a:buChar char="§"/>
            </a:pPr>
            <a:r>
              <a:rPr lang="es-ES" sz="1200" dirty="0"/>
              <a:t>Desarrolla material que facilita la reflexión</a:t>
            </a:r>
          </a:p>
          <a:p>
            <a:pPr marL="179182" indent="-179182">
              <a:buFont typeface="Wingdings" panose="05000000000000000000" pitchFamily="2" charset="2"/>
              <a:buChar char="§"/>
            </a:pPr>
            <a:r>
              <a:rPr lang="es-ES" sz="1200" dirty="0"/>
              <a:t>Facilita datos sobre el proceso de investigación</a:t>
            </a:r>
          </a:p>
          <a:p>
            <a:pPr marL="179182" indent="-179182">
              <a:buFont typeface="Wingdings" panose="05000000000000000000" pitchFamily="2" charset="2"/>
              <a:buChar char="§"/>
            </a:pPr>
            <a:r>
              <a:rPr lang="es-ES" sz="1200" dirty="0"/>
              <a:t>Registra el desarrollo de las posibilidades del estudio</a:t>
            </a:r>
          </a:p>
          <a:p>
            <a:r>
              <a:rPr lang="es-ES" sz="1200" dirty="0"/>
              <a:t>MEMOING</a:t>
            </a:r>
          </a:p>
          <a:p>
            <a:pPr marL="179182" indent="-179182">
              <a:buClr>
                <a:schemeClr val="tx2"/>
              </a:buClr>
              <a:buFont typeface="Wingdings" panose="05000000000000000000" pitchFamily="2" charset="2"/>
              <a:buChar char="§"/>
            </a:pPr>
            <a:r>
              <a:rPr lang="es-ES" sz="1200" dirty="0"/>
              <a:t>Los memos son importantes tanto para refinar como para mantener la pista de las ideas que se desarrollan durante la comparación de incidentes con incidentes, y conceptos con conceptos: para desarrollar la teoría</a:t>
            </a:r>
          </a:p>
          <a:p>
            <a:pPr marL="179182" indent="-179182">
              <a:lnSpc>
                <a:spcPct val="120000"/>
              </a:lnSpc>
              <a:buClr>
                <a:schemeClr val="tx2"/>
              </a:buClr>
              <a:buFont typeface="Wingdings" panose="05000000000000000000" pitchFamily="2" charset="2"/>
              <a:buChar char="§"/>
            </a:pPr>
            <a:r>
              <a:rPr lang="es-ES" sz="1200" dirty="0"/>
              <a:t>En ellos se desarrollan ideas sobre los conceptos y sus relaciones</a:t>
            </a:r>
          </a:p>
          <a:p>
            <a:pPr marL="179182" indent="-179182">
              <a:lnSpc>
                <a:spcPct val="120000"/>
              </a:lnSpc>
              <a:buClr>
                <a:schemeClr val="tx2"/>
              </a:buClr>
              <a:buFont typeface="Wingdings" panose="05000000000000000000" pitchFamily="2" charset="2"/>
              <a:buChar char="§"/>
            </a:pPr>
            <a:r>
              <a:rPr lang="es-ES" sz="1200" dirty="0"/>
              <a:t>Los memos son la expresión narrativa de las matrices cualitativas, las redes o diagramas</a:t>
            </a:r>
          </a:p>
          <a:p>
            <a:pPr marL="374911" indent="-374911">
              <a:lnSpc>
                <a:spcPct val="120000"/>
              </a:lnSpc>
              <a:buClr>
                <a:schemeClr val="tx2"/>
              </a:buClr>
              <a:buFont typeface="Wingdings" pitchFamily="2" charset="2"/>
              <a:buChar char="§"/>
            </a:pPr>
            <a:r>
              <a:rPr lang="es-ES" sz="1200" dirty="0"/>
              <a:t>Sin los memos la teoría es superficial y los conceptos generados poco originales</a:t>
            </a:r>
          </a:p>
          <a:p>
            <a:pPr marL="374911" indent="-374911">
              <a:lnSpc>
                <a:spcPct val="120000"/>
              </a:lnSpc>
              <a:buClr>
                <a:schemeClr val="tx2"/>
              </a:buClr>
              <a:buFont typeface="Wingdings" pitchFamily="2" charset="2"/>
              <a:buChar char="§"/>
            </a:pPr>
            <a:r>
              <a:rPr lang="es-ES" sz="1200" dirty="0"/>
              <a:t>El proceso de memoing funciona como acumulación de ideas escritas en una base de datos sobre conceptos</a:t>
            </a:r>
          </a:p>
          <a:p>
            <a:pPr marL="374911" indent="-374911">
              <a:lnSpc>
                <a:spcPct val="120000"/>
              </a:lnSpc>
              <a:buClr>
                <a:schemeClr val="tx2"/>
              </a:buClr>
              <a:buFont typeface="Wingdings" pitchFamily="2" charset="2"/>
              <a:buChar char="§"/>
            </a:pPr>
            <a:r>
              <a:rPr lang="es-ES" sz="1200" dirty="0"/>
              <a:t>Esta base de datos contiene potentes elementos sobre lo que luego será la redacción de la teoría</a:t>
            </a:r>
          </a:p>
          <a:p>
            <a:pPr marL="374911" indent="-374911">
              <a:lnSpc>
                <a:spcPct val="120000"/>
              </a:lnSpc>
              <a:buClr>
                <a:schemeClr val="tx2"/>
              </a:buClr>
              <a:buFont typeface="Wingdings" pitchFamily="2" charset="2"/>
              <a:buChar char="§"/>
            </a:pPr>
            <a:r>
              <a:rPr lang="es-ES" sz="1200" dirty="0"/>
              <a:t>Los memos deben ser un instrumento para permitir el flujo de ideas</a:t>
            </a:r>
          </a:p>
          <a:p>
            <a:pPr marL="374911" indent="-374911">
              <a:lnSpc>
                <a:spcPct val="120000"/>
              </a:lnSpc>
              <a:buClr>
                <a:schemeClr val="tx2"/>
              </a:buClr>
              <a:buFont typeface="Wingdings" pitchFamily="2" charset="2"/>
              <a:buChar char="§"/>
            </a:pPr>
            <a:r>
              <a:rPr lang="es-ES" sz="1200" dirty="0"/>
              <a:t>Al redactar un memo las ideas se tornan más realistas y comunicables al convertir los pensamientos en palabras</a:t>
            </a:r>
          </a:p>
          <a:p>
            <a:pPr marL="373253" indent="-373253">
              <a:buClr>
                <a:schemeClr val="tx2"/>
              </a:buClr>
              <a:buSzPct val="90000"/>
              <a:buFont typeface="Wingdings" pitchFamily="2" charset="2"/>
              <a:buChar char="§"/>
              <a:defRPr/>
            </a:pPr>
            <a:r>
              <a:rPr lang="es-ES" sz="1200" dirty="0">
                <a:ea typeface="ＭＳ Ｐゴシック" pitchFamily="34" charset="-128"/>
              </a:rPr>
              <a:t>Redactar tras cada sesión analítica un memo </a:t>
            </a:r>
          </a:p>
          <a:p>
            <a:pPr marL="373253" indent="-373253">
              <a:buClr>
                <a:schemeClr val="tx2"/>
              </a:buClr>
              <a:buSzPct val="90000"/>
              <a:buFont typeface="Wingdings" pitchFamily="2" charset="2"/>
              <a:buChar char="§"/>
              <a:defRPr/>
            </a:pPr>
            <a:r>
              <a:rPr lang="es-ES" sz="1200" dirty="0">
                <a:ea typeface="ＭＳ Ｐゴシック" pitchFamily="34" charset="-128"/>
              </a:rPr>
              <a:t>Habituarse a enlazar memos a objetos para plasmar sus cualidades y significado</a:t>
            </a:r>
          </a:p>
          <a:p>
            <a:pPr marL="373253" indent="-373253">
              <a:buClr>
                <a:schemeClr val="tx2"/>
              </a:buClr>
              <a:buSzPct val="90000"/>
              <a:buFont typeface="Wingdings" pitchFamily="2" charset="2"/>
              <a:buChar char="§"/>
              <a:defRPr/>
            </a:pPr>
            <a:r>
              <a:rPr lang="es-ES" sz="1200" dirty="0">
                <a:ea typeface="ＭＳ Ｐゴシック" pitchFamily="34" charset="-128"/>
              </a:rPr>
              <a:t>Usar memos como documentos primarios para analizar nuestras ideas</a:t>
            </a:r>
          </a:p>
          <a:p>
            <a:pPr marL="373253" indent="-373253">
              <a:buClr>
                <a:schemeClr val="tx2"/>
              </a:buClr>
              <a:buSzPct val="90000"/>
              <a:buFont typeface="Wingdings" pitchFamily="2" charset="2"/>
              <a:buChar char="§"/>
              <a:defRPr/>
            </a:pPr>
            <a:r>
              <a:rPr lang="es-ES" sz="1200" dirty="0">
                <a:ea typeface="ＭＳ Ｐゴシック" pitchFamily="34" charset="-128"/>
              </a:rPr>
              <a:t>Importante establecer una tipología inicial de memos</a:t>
            </a:r>
            <a:endParaRPr lang="es-ES" sz="1200"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11</a:t>
            </a:fld>
            <a:endParaRPr lang="es-ES"/>
          </a:p>
        </p:txBody>
      </p:sp>
    </p:spTree>
    <p:extLst>
      <p:ext uri="{BB962C8B-B14F-4D97-AF65-F5344CB8AC3E}">
        <p14:creationId xmlns:p14="http://schemas.microsoft.com/office/powerpoint/2010/main" val="191232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sz="900" dirty="0"/>
              <a:t>Utilidad de los resúmenes de caso:</a:t>
            </a:r>
          </a:p>
          <a:p>
            <a:pPr marL="228600" indent="-228600">
              <a:buFont typeface="+mj-lt"/>
              <a:buAutoNum type="arabicPeriod"/>
            </a:pPr>
            <a:r>
              <a:rPr lang="es-ES" sz="900" dirty="0"/>
              <a:t>Proporcionan</a:t>
            </a:r>
            <a:r>
              <a:rPr lang="es-ES" sz="900" baseline="0" dirty="0"/>
              <a:t> una visión de conjunto de los datos en equipos de investigación grandes.</a:t>
            </a:r>
          </a:p>
          <a:p>
            <a:pPr marL="228600" indent="-228600">
              <a:buFont typeface="+mj-lt"/>
              <a:buAutoNum type="arabicPeriod"/>
            </a:pPr>
            <a:r>
              <a:rPr lang="es-ES" sz="900" baseline="0" dirty="0"/>
              <a:t>Buen punto de inicio  para crear matrices de casos para compararlos.</a:t>
            </a:r>
          </a:p>
          <a:p>
            <a:pPr marL="228600" indent="-228600">
              <a:buFont typeface="+mj-lt"/>
              <a:buAutoNum type="arabicPeriod"/>
            </a:pPr>
            <a:r>
              <a:rPr lang="es-ES" sz="900" baseline="0" dirty="0"/>
              <a:t>Destacan las diferencias entre los casos individuales a efectos de diferenciación.</a:t>
            </a:r>
          </a:p>
          <a:p>
            <a:pPr marL="228600" indent="-228600">
              <a:buFont typeface="+mj-lt"/>
              <a:buAutoNum type="arabicPeriod"/>
            </a:pPr>
            <a:r>
              <a:rPr lang="es-ES" sz="900" baseline="0" dirty="0"/>
              <a:t>Ayudan a generar hipótesis y categorías.</a:t>
            </a:r>
            <a:endParaRPr lang="es-ES" sz="900"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12</a:t>
            </a:fld>
            <a:endParaRPr lang="es-ES"/>
          </a:p>
        </p:txBody>
      </p:sp>
    </p:spTree>
    <p:extLst>
      <p:ext uri="{BB962C8B-B14F-4D97-AF65-F5344CB8AC3E}">
        <p14:creationId xmlns:p14="http://schemas.microsoft.com/office/powerpoint/2010/main" val="65434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endParaRPr lang="es-ES" sz="900"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13</a:t>
            </a:fld>
            <a:endParaRPr lang="es-ES"/>
          </a:p>
        </p:txBody>
      </p:sp>
    </p:spTree>
    <p:extLst>
      <p:ext uri="{BB962C8B-B14F-4D97-AF65-F5344CB8AC3E}">
        <p14:creationId xmlns:p14="http://schemas.microsoft.com/office/powerpoint/2010/main" val="65434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2275" y="1241425"/>
            <a:ext cx="5953125" cy="3349625"/>
          </a:xfrm>
        </p:spPr>
      </p:sp>
      <p:sp>
        <p:nvSpPr>
          <p:cNvPr id="3" name="2 Marcador de notas"/>
          <p:cNvSpPr>
            <a:spLocks noGrp="1"/>
          </p:cNvSpPr>
          <p:nvPr>
            <p:ph type="body" idx="1"/>
          </p:nvPr>
        </p:nvSpPr>
        <p:spPr/>
        <p:txBody>
          <a:bodyPr/>
          <a:lstStyle/>
          <a:p>
            <a:r>
              <a:rPr lang="es-ES" baseline="0" dirty="0"/>
              <a:t>Categorizar es:</a:t>
            </a:r>
          </a:p>
          <a:p>
            <a:pPr marL="228600" indent="-228600">
              <a:buFont typeface="+mj-lt"/>
              <a:buAutoNum type="alphaLcParenR"/>
            </a:pPr>
            <a:r>
              <a:rPr lang="es-ES" baseline="0" dirty="0"/>
              <a:t>Un acto de clasificación e incorporación, y</a:t>
            </a:r>
          </a:p>
          <a:p>
            <a:pPr marL="228600" indent="-228600">
              <a:buFont typeface="+mj-lt"/>
              <a:buAutoNum type="alphaLcParenR"/>
            </a:pPr>
            <a:r>
              <a:rPr lang="es-ES" baseline="0" dirty="0"/>
              <a:t>Un acto creativo al crear un nuevo concepto</a:t>
            </a:r>
            <a:endParaRPr lang="es-ES" dirty="0"/>
          </a:p>
        </p:txBody>
      </p:sp>
      <p:sp>
        <p:nvSpPr>
          <p:cNvPr id="4" name="3 Marcador de número de diapositiva"/>
          <p:cNvSpPr>
            <a:spLocks noGrp="1"/>
          </p:cNvSpPr>
          <p:nvPr>
            <p:ph type="sldNum" sz="quarter" idx="10"/>
          </p:nvPr>
        </p:nvSpPr>
        <p:spPr/>
        <p:txBody>
          <a:bodyPr/>
          <a:lstStyle/>
          <a:p>
            <a:fld id="{0443EA2D-1977-4504-873C-3B72B16C5523}" type="slidenum">
              <a:rPr lang="es-ES" smtClean="0"/>
              <a:t>14</a:t>
            </a:fld>
            <a:endParaRPr lang="es-ES"/>
          </a:p>
        </p:txBody>
      </p:sp>
    </p:spTree>
    <p:extLst>
      <p:ext uri="{BB962C8B-B14F-4D97-AF65-F5344CB8AC3E}">
        <p14:creationId xmlns:p14="http://schemas.microsoft.com/office/powerpoint/2010/main" val="191232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lang="de-DE" sz="2400" b="0" i="0" kern="1200" dirty="0" smtClean="0">
                <a:solidFill>
                  <a:srgbClr val="1F477D"/>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b="0" i="0">
                <a:latin typeface="Arial" charset="0"/>
                <a:ea typeface="Arial" charset="0"/>
                <a:cs typeface="Arial" charset="0"/>
              </a:defRPr>
            </a:lvl1pPr>
          </a:lstStyle>
          <a:p>
            <a:endParaRPr lang="de-DE"/>
          </a:p>
        </p:txBody>
      </p:sp>
      <p:sp>
        <p:nvSpPr>
          <p:cNvPr id="5" name="Footer Placeholder 4"/>
          <p:cNvSpPr>
            <a:spLocks noGrp="1"/>
          </p:cNvSpPr>
          <p:nvPr>
            <p:ph type="ftr" sz="quarter" idx="11"/>
          </p:nvPr>
        </p:nvSpPr>
        <p:spPr/>
        <p:txBody>
          <a:bodyPr/>
          <a:lstStyle>
            <a:lvl1pPr>
              <a:defRPr b="0" i="0">
                <a:latin typeface="Arial" charset="0"/>
                <a:ea typeface="Arial" charset="0"/>
                <a:cs typeface="Arial" charset="0"/>
              </a:defRPr>
            </a:lvl1pPr>
          </a:lstStyle>
          <a:p>
            <a:r>
              <a:rPr lang="de-DE"/>
              <a:t>MAXQDA - The Art of Data Analysis</a:t>
            </a:r>
          </a:p>
        </p:txBody>
      </p:sp>
      <p:sp>
        <p:nvSpPr>
          <p:cNvPr id="6" name="Slide Number Placeholder 5"/>
          <p:cNvSpPr>
            <a:spLocks noGrp="1"/>
          </p:cNvSpPr>
          <p:nvPr>
            <p:ph type="sldNum" sz="quarter" idx="12"/>
          </p:nvPr>
        </p:nvSpPr>
        <p:spPr/>
        <p:txBody>
          <a:bodyPr/>
          <a:lstStyle>
            <a:lvl1pPr>
              <a:defRPr b="0" i="0">
                <a:latin typeface="Arial" charset="0"/>
                <a:ea typeface="Arial" charset="0"/>
                <a:cs typeface="Arial" charset="0"/>
              </a:defRPr>
            </a:lvl1pPr>
          </a:lstStyle>
          <a:p>
            <a:fld id="{FA2432F9-730B-4C2A-B0E6-38E785DF5398}" type="slidenum">
              <a:rPr lang="de-DE" smtClean="0"/>
              <a:t>‹Nr.›</a:t>
            </a:fld>
            <a:endParaRPr lang="de-DE"/>
          </a:p>
        </p:txBody>
      </p:sp>
      <p:pic>
        <p:nvPicPr>
          <p:cNvPr id="8" name="Picture 3">
            <a:extLst>
              <a:ext uri="{FF2B5EF4-FFF2-40B4-BE49-F238E27FC236}">
                <a16:creationId xmlns:a16="http://schemas.microsoft.com/office/drawing/2014/main" id="{53260BE3-DE98-4892-9326-51A6872BFF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5440" y="408645"/>
            <a:ext cx="4041121" cy="10002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46259" b="-1"/>
          <a:stretch/>
        </p:blipFill>
        <p:spPr>
          <a:xfrm>
            <a:off x="0" y="3172408"/>
            <a:ext cx="12192000" cy="3685591"/>
          </a:xfrm>
          <a:prstGeom prst="rect">
            <a:avLst/>
          </a:prstGeom>
        </p:spPr>
      </p:pic>
      <p:sp>
        <p:nvSpPr>
          <p:cNvPr id="2" name="Title 1"/>
          <p:cNvSpPr>
            <a:spLocks noGrp="1"/>
          </p:cNvSpPr>
          <p:nvPr>
            <p:ph type="ctrTitle"/>
          </p:nvPr>
        </p:nvSpPr>
        <p:spPr>
          <a:xfrm>
            <a:off x="1524000" y="1597302"/>
            <a:ext cx="9144000" cy="2265572"/>
          </a:xfrm>
        </p:spPr>
        <p:txBody>
          <a:bodyPr anchor="ctr">
            <a:normAutofit/>
          </a:bodyPr>
          <a:lstStyle>
            <a:lvl1pPr algn="ctr">
              <a:defRPr lang="de-DE" sz="6000" b="0" i="0" kern="1200" dirty="0" smtClean="0">
                <a:solidFill>
                  <a:srgbClr val="1F477D"/>
                </a:solidFill>
                <a:latin typeface="Arial" charset="0"/>
                <a:ea typeface="Arial" charset="0"/>
                <a:cs typeface="Arial" charset="0"/>
              </a:defRPr>
            </a:lvl1pPr>
          </a:lstStyle>
          <a:p>
            <a:r>
              <a:rPr lang="de-DE" dirty="0"/>
              <a:t>Titelmasterformat durch Klicken bearbeiten</a:t>
            </a:r>
            <a:endParaRPr lang="en-US" dirty="0"/>
          </a:p>
        </p:txBody>
      </p:sp>
    </p:spTree>
    <p:extLst>
      <p:ext uri="{BB962C8B-B14F-4D97-AF65-F5344CB8AC3E}">
        <p14:creationId xmlns:p14="http://schemas.microsoft.com/office/powerpoint/2010/main" val="86486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MAXQDA - The Art of Data Analysis</a:t>
            </a:r>
          </a:p>
        </p:txBody>
      </p:sp>
      <p:sp>
        <p:nvSpPr>
          <p:cNvPr id="6" name="Slide Number Placeholder 5"/>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181549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MAXQDA - The Art of Data Analysis</a:t>
            </a:r>
          </a:p>
        </p:txBody>
      </p:sp>
      <p:sp>
        <p:nvSpPr>
          <p:cNvPr id="6" name="Slide Number Placeholder 5"/>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36009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0" i="0">
                <a:solidFill>
                  <a:srgbClr val="1F477D"/>
                </a:solidFill>
                <a:latin typeface="Arial" panose="020B0604020202020204" pitchFamily="34" charset="0"/>
                <a:ea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lvl1pPr>
              <a:buClr>
                <a:srgbClr val="96C334"/>
              </a:buClr>
              <a:buSzPct val="120000"/>
              <a:defRPr b="0" i="0">
                <a:solidFill>
                  <a:srgbClr val="1F477D"/>
                </a:solidFill>
                <a:latin typeface="Arial" panose="020B0604020202020204" pitchFamily="34" charset="0"/>
                <a:ea typeface="Arial" panose="020B0604020202020204" pitchFamily="34" charset="0"/>
                <a:cs typeface="Arial" panose="020B0604020202020204" pitchFamily="34" charset="0"/>
              </a:defRPr>
            </a:lvl1pPr>
            <a:lvl2pPr>
              <a:buClr>
                <a:srgbClr val="96C334"/>
              </a:buClr>
              <a:buSzPct val="120000"/>
              <a:defRPr b="0" i="0">
                <a:solidFill>
                  <a:srgbClr val="1F477D"/>
                </a:solidFill>
                <a:latin typeface="Arial" panose="020B0604020202020204" pitchFamily="34" charset="0"/>
                <a:ea typeface="Arial" panose="020B0604020202020204" pitchFamily="34" charset="0"/>
                <a:cs typeface="Arial" panose="020B0604020202020204" pitchFamily="34" charset="0"/>
              </a:defRPr>
            </a:lvl2pPr>
            <a:lvl3pPr>
              <a:buClr>
                <a:srgbClr val="96C334"/>
              </a:buClr>
              <a:buSzPct val="120000"/>
              <a:defRPr b="0" i="0">
                <a:solidFill>
                  <a:srgbClr val="1F477D"/>
                </a:solidFill>
                <a:latin typeface="Arial" panose="020B0604020202020204" pitchFamily="34" charset="0"/>
                <a:ea typeface="Arial" panose="020B0604020202020204" pitchFamily="34" charset="0"/>
                <a:cs typeface="Arial" panose="020B0604020202020204" pitchFamily="34" charset="0"/>
              </a:defRPr>
            </a:lvl3pPr>
            <a:lvl4pPr>
              <a:buClr>
                <a:srgbClr val="96C334"/>
              </a:buClr>
              <a:buSzPct val="120000"/>
              <a:defRPr b="0" i="0">
                <a:solidFill>
                  <a:srgbClr val="1F477D"/>
                </a:solidFill>
                <a:latin typeface="Arial" panose="020B0604020202020204" pitchFamily="34" charset="0"/>
                <a:ea typeface="Arial" panose="020B0604020202020204" pitchFamily="34" charset="0"/>
                <a:cs typeface="Arial" panose="020B0604020202020204" pitchFamily="34" charset="0"/>
              </a:defRPr>
            </a:lvl4pPr>
            <a:lvl5pPr>
              <a:buClr>
                <a:srgbClr val="96C334"/>
              </a:buClr>
              <a:buSzPct val="120000"/>
              <a:defRPr b="0" i="0">
                <a:solidFill>
                  <a:srgbClr val="1F477D"/>
                </a:solidFill>
                <a:latin typeface="Arial" panose="020B0604020202020204" pitchFamily="34" charset="0"/>
                <a:ea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11"/>
          </p:nvPr>
        </p:nvSpPr>
        <p:spPr>
          <a:xfrm>
            <a:off x="3844630" y="6322865"/>
            <a:ext cx="4114800" cy="365125"/>
          </a:xfrm>
        </p:spPr>
        <p:txBody>
          <a:bodyPr/>
          <a:lstStyle>
            <a:lvl1pPr>
              <a:defRPr b="0" i="0">
                <a:solidFill>
                  <a:srgbClr val="1F477D"/>
                </a:solidFill>
                <a:latin typeface="Arial" charset="0"/>
                <a:ea typeface="Arial" charset="0"/>
                <a:cs typeface="Arial" charset="0"/>
              </a:defRPr>
            </a:lvl1pPr>
          </a:lstStyle>
          <a:p>
            <a:r>
              <a:rPr lang="de-DE"/>
              <a:t>MAXQDA - The Art of Data Analysis</a:t>
            </a:r>
          </a:p>
        </p:txBody>
      </p:sp>
      <p:sp>
        <p:nvSpPr>
          <p:cNvPr id="6" name="Slide Number Placeholder 5"/>
          <p:cNvSpPr>
            <a:spLocks noGrp="1"/>
          </p:cNvSpPr>
          <p:nvPr>
            <p:ph type="sldNum" sz="quarter" idx="12"/>
          </p:nvPr>
        </p:nvSpPr>
        <p:spPr>
          <a:xfrm>
            <a:off x="8610600" y="6336720"/>
            <a:ext cx="2743200" cy="365125"/>
          </a:xfrm>
        </p:spPr>
        <p:txBody>
          <a:bodyPr/>
          <a:lstStyle>
            <a:lvl1pPr>
              <a:defRPr b="0" i="0">
                <a:solidFill>
                  <a:srgbClr val="1F477D"/>
                </a:solidFill>
                <a:latin typeface="Arial" charset="0"/>
                <a:ea typeface="Arial" charset="0"/>
                <a:cs typeface="Arial" charset="0"/>
              </a:defRPr>
            </a:lvl1pPr>
          </a:lstStyle>
          <a:p>
            <a:fld id="{FA2432F9-730B-4C2A-B0E6-38E785DF5398}" type="slidenum">
              <a:rPr lang="de-DE" smtClean="0"/>
              <a:t>‹Nr.›</a:t>
            </a:fld>
            <a:endParaRPr lang="de-DE"/>
          </a:p>
        </p:txBody>
      </p:sp>
      <p:cxnSp>
        <p:nvCxnSpPr>
          <p:cNvPr id="8" name="Straight Connector 7"/>
          <p:cNvCxnSpPr/>
          <p:nvPr/>
        </p:nvCxnSpPr>
        <p:spPr>
          <a:xfrm>
            <a:off x="221673" y="6187205"/>
            <a:ext cx="117209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412" y="6325755"/>
            <a:ext cx="1991036" cy="336324"/>
          </a:xfrm>
          <a:prstGeom prst="rect">
            <a:avLst/>
          </a:prstGeom>
        </p:spPr>
      </p:pic>
    </p:spTree>
    <p:extLst>
      <p:ext uri="{BB962C8B-B14F-4D97-AF65-F5344CB8AC3E}">
        <p14:creationId xmlns:p14="http://schemas.microsoft.com/office/powerpoint/2010/main" val="282495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Frutiger45-Light" panose="020B0400000000000000" pitchFamily="34" charset="0"/>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rutiger45-Light" panose="020B0400000000000000"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MAXQDA - The Art of Data Analysis</a:t>
            </a:r>
          </a:p>
        </p:txBody>
      </p:sp>
      <p:sp>
        <p:nvSpPr>
          <p:cNvPr id="6" name="Slide Number Placeholder 5"/>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220093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MAXQDA - The Art of Data Analysis</a:t>
            </a:r>
          </a:p>
        </p:txBody>
      </p:sp>
      <p:sp>
        <p:nvSpPr>
          <p:cNvPr id="7" name="Slide Number Placeholder 6"/>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219995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r>
              <a:rPr lang="de-DE"/>
              <a:t>MAXQDA - The Art of Data Analysis</a:t>
            </a:r>
          </a:p>
        </p:txBody>
      </p:sp>
      <p:sp>
        <p:nvSpPr>
          <p:cNvPr id="9" name="Slide Number Placeholder 8"/>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22130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r>
              <a:rPr lang="de-DE"/>
              <a:t>MAXQDA - The Art of Data Analysis</a:t>
            </a:r>
          </a:p>
        </p:txBody>
      </p:sp>
      <p:sp>
        <p:nvSpPr>
          <p:cNvPr id="5" name="Slide Number Placeholder 4"/>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403413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de-DE"/>
              <a:t>MAXQDA - The Art of Data Analysis</a:t>
            </a:r>
          </a:p>
        </p:txBody>
      </p:sp>
      <p:sp>
        <p:nvSpPr>
          <p:cNvPr id="4" name="Slide Number Placeholder 3"/>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191044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MAXQDA - The Art of Data Analysis</a:t>
            </a:r>
          </a:p>
        </p:txBody>
      </p:sp>
      <p:sp>
        <p:nvSpPr>
          <p:cNvPr id="7" name="Slide Number Placeholder 6"/>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171568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MAXQDA - The Art of Data Analysis</a:t>
            </a:r>
          </a:p>
        </p:txBody>
      </p:sp>
      <p:sp>
        <p:nvSpPr>
          <p:cNvPr id="7" name="Slide Number Placeholder 6"/>
          <p:cNvSpPr>
            <a:spLocks noGrp="1"/>
          </p:cNvSpPr>
          <p:nvPr>
            <p:ph type="sldNum" sz="quarter" idx="12"/>
          </p:nvPr>
        </p:nvSpPr>
        <p:spPr/>
        <p:txBody>
          <a:bodyPr/>
          <a:lstStyle/>
          <a:p>
            <a:fld id="{FA2432F9-730B-4C2A-B0E6-38E785DF5398}" type="slidenum">
              <a:rPr lang="de-DE" smtClean="0"/>
              <a:t>‹Nr.›</a:t>
            </a:fld>
            <a:endParaRPr lang="de-DE"/>
          </a:p>
        </p:txBody>
      </p:sp>
    </p:spTree>
    <p:extLst>
      <p:ext uri="{BB962C8B-B14F-4D97-AF65-F5344CB8AC3E}">
        <p14:creationId xmlns:p14="http://schemas.microsoft.com/office/powerpoint/2010/main" val="5992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ea typeface="Arial" charset="0"/>
                <a:cs typeface="Arial" charset="0"/>
              </a:defRPr>
            </a:lvl1pPr>
          </a:lstStyle>
          <a:p>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ea typeface="Arial" charset="0"/>
                <a:cs typeface="Arial" charset="0"/>
              </a:defRPr>
            </a:lvl1pPr>
          </a:lstStyle>
          <a:p>
            <a:r>
              <a:rPr lang="de-DE"/>
              <a:t>MAXQDA - The Art of Data Analysis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ea typeface="Arial" charset="0"/>
                <a:cs typeface="Arial" charset="0"/>
              </a:defRPr>
            </a:lvl1pPr>
          </a:lstStyle>
          <a:p>
            <a:fld id="{FA2432F9-730B-4C2A-B0E6-38E785DF5398}" type="slidenum">
              <a:rPr lang="de-DE" smtClean="0"/>
              <a:t>‹Nr.›</a:t>
            </a:fld>
            <a:endParaRPr lang="de-DE"/>
          </a:p>
        </p:txBody>
      </p:sp>
    </p:spTree>
    <p:extLst>
      <p:ext uri="{BB962C8B-B14F-4D97-AF65-F5344CB8AC3E}">
        <p14:creationId xmlns:p14="http://schemas.microsoft.com/office/powerpoint/2010/main" val="4014106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2D8FC62-CBC2-4BAD-A3F9-4AF9F28A063D}"/>
              </a:ext>
            </a:extLst>
          </p:cNvPr>
          <p:cNvSpPr>
            <a:spLocks noGrp="1"/>
          </p:cNvSpPr>
          <p:nvPr/>
        </p:nvSpPr>
        <p:spPr>
          <a:xfrm>
            <a:off x="0" y="1471606"/>
            <a:ext cx="12192000" cy="21549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de-DE" sz="6000" b="0" i="0" kern="1200" dirty="0" smtClean="0">
                <a:solidFill>
                  <a:srgbClr val="1F477D"/>
                </a:solidFill>
                <a:latin typeface="Arial" charset="0"/>
                <a:ea typeface="Arial" charset="0"/>
                <a:cs typeface="Arial" charset="0"/>
              </a:defRPr>
            </a:lvl1pPr>
          </a:lstStyle>
          <a:p>
            <a:pPr>
              <a:lnSpc>
                <a:spcPct val="100000"/>
              </a:lnSpc>
            </a:pPr>
            <a:r>
              <a:rPr lang="es-ES" sz="4400" dirty="0">
                <a:solidFill>
                  <a:srgbClr val="1F497D"/>
                </a:solidFill>
              </a:rPr>
              <a:t>Bienvenidos/as al seminario online MAXQDA!</a:t>
            </a:r>
          </a:p>
          <a:p>
            <a:pPr>
              <a:lnSpc>
                <a:spcPct val="100000"/>
              </a:lnSpc>
            </a:pPr>
            <a:endParaRPr lang="es-ES" sz="2000" dirty="0">
              <a:solidFill>
                <a:srgbClr val="1F497D"/>
              </a:solidFill>
            </a:endParaRPr>
          </a:p>
          <a:p>
            <a:pPr>
              <a:lnSpc>
                <a:spcPct val="100000"/>
              </a:lnSpc>
            </a:pPr>
            <a:r>
              <a:rPr lang="de-DE" sz="4000" dirty="0">
                <a:latin typeface="Arial" panose="020B0604020202020204" pitchFamily="34" charset="0"/>
                <a:cs typeface="Arial" panose="020B0604020202020204" pitchFamily="34" charset="0"/>
              </a:rPr>
              <a:t>Dr. Antoni </a:t>
            </a:r>
            <a:r>
              <a:rPr lang="de-DE" sz="4000" dirty="0" err="1">
                <a:latin typeface="Arial" panose="020B0604020202020204" pitchFamily="34" charset="0"/>
                <a:cs typeface="Arial" panose="020B0604020202020204" pitchFamily="34" charset="0"/>
              </a:rPr>
              <a:t>Casasempere</a:t>
            </a:r>
            <a:endParaRPr lang="de-DE" sz="4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413473DD-24F2-49B1-A4DD-0107393F9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81" y="4872624"/>
            <a:ext cx="1890428" cy="1929008"/>
          </a:xfrm>
          <a:prstGeom prst="rect">
            <a:avLst/>
          </a:prstGeom>
        </p:spPr>
      </p:pic>
    </p:spTree>
    <p:extLst>
      <p:ext uri="{BB962C8B-B14F-4D97-AF65-F5344CB8AC3E}">
        <p14:creationId xmlns:p14="http://schemas.microsoft.com/office/powerpoint/2010/main" val="319175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10</a:t>
            </a:fld>
            <a:endParaRPr lang="es-ES"/>
          </a:p>
        </p:txBody>
      </p:sp>
      <p:sp>
        <p:nvSpPr>
          <p:cNvPr id="8" name="2 Marcador de contenido"/>
          <p:cNvSpPr>
            <a:spLocks noGrp="1"/>
          </p:cNvSpPr>
          <p:nvPr>
            <p:ph idx="1"/>
          </p:nvPr>
        </p:nvSpPr>
        <p:spPr>
          <a:xfrm>
            <a:off x="1103445" y="1178169"/>
            <a:ext cx="10511193" cy="3323493"/>
          </a:xfrm>
        </p:spPr>
        <p:txBody>
          <a:bodyPr anchor="t">
            <a:noAutofit/>
          </a:bodyPr>
          <a:lstStyle/>
          <a:p>
            <a:pPr>
              <a:lnSpc>
                <a:spcPct val="150000"/>
              </a:lnSpc>
              <a:spcBef>
                <a:spcPts val="0"/>
              </a:spcBef>
              <a:buClr>
                <a:srgbClr val="76B72C"/>
              </a:buClr>
              <a:buFont typeface="Wingdings" panose="05000000000000000000" pitchFamily="2" charset="2"/>
              <a:buChar char="§"/>
            </a:pPr>
            <a:r>
              <a:rPr lang="es-ES" sz="2000" dirty="0"/>
              <a:t>Cuando reflexionamos sobre un pasaje de datos determinado para descifrar su significado esencial estamos descodificándolo </a:t>
            </a:r>
            <a:r>
              <a:rPr lang="es-ES" sz="2000" i="1" dirty="0"/>
              <a:t>(decoding)</a:t>
            </a:r>
          </a:p>
          <a:p>
            <a:pPr>
              <a:lnSpc>
                <a:spcPct val="150000"/>
              </a:lnSpc>
              <a:spcBef>
                <a:spcPts val="0"/>
              </a:spcBef>
              <a:buClr>
                <a:srgbClr val="76B72C"/>
              </a:buClr>
              <a:buFont typeface="Wingdings" panose="05000000000000000000" pitchFamily="2" charset="2"/>
              <a:buChar char="§"/>
            </a:pPr>
            <a:r>
              <a:rPr lang="es-ES" sz="2000" dirty="0"/>
              <a:t>Cuando determinamos el código apropiado y lo etiquetamos, estamos codificando </a:t>
            </a:r>
            <a:r>
              <a:rPr lang="es-ES" sz="2000" i="1" dirty="0"/>
              <a:t>(encoding)</a:t>
            </a:r>
          </a:p>
          <a:p>
            <a:pPr>
              <a:lnSpc>
                <a:spcPct val="150000"/>
              </a:lnSpc>
              <a:spcBef>
                <a:spcPts val="0"/>
              </a:spcBef>
              <a:buClr>
                <a:srgbClr val="76B72C"/>
              </a:buClr>
              <a:buFont typeface="Wingdings" panose="05000000000000000000" pitchFamily="2" charset="2"/>
              <a:buChar char="§"/>
            </a:pPr>
            <a:r>
              <a:rPr lang="es-ES" sz="2000" dirty="0"/>
              <a:t>Con el objeto de simplificar al proceso general se le denomina </a:t>
            </a:r>
            <a:r>
              <a:rPr lang="es-ES" sz="2000" i="1" dirty="0"/>
              <a:t>codificación</a:t>
            </a:r>
          </a:p>
          <a:p>
            <a:pPr>
              <a:lnSpc>
                <a:spcPct val="150000"/>
              </a:lnSpc>
              <a:spcBef>
                <a:spcPts val="0"/>
              </a:spcBef>
              <a:buClr>
                <a:srgbClr val="76B72C"/>
              </a:buClr>
              <a:buFont typeface="Wingdings" panose="05000000000000000000" pitchFamily="2" charset="2"/>
              <a:buChar char="§"/>
            </a:pPr>
            <a:r>
              <a:rPr lang="es-ES" sz="2000" dirty="0"/>
              <a:t>Aunque la primera fase es aconsejable realizarla metodológicamente y la denominamos segmentación</a:t>
            </a:r>
          </a:p>
        </p:txBody>
      </p:sp>
      <p:sp>
        <p:nvSpPr>
          <p:cNvPr id="9" name="8 Rectángulo"/>
          <p:cNvSpPr/>
          <p:nvPr/>
        </p:nvSpPr>
        <p:spPr>
          <a:xfrm>
            <a:off x="1099039" y="4511554"/>
            <a:ext cx="7806104" cy="1418786"/>
          </a:xfrm>
          <a:prstGeom prst="rect">
            <a:avLst/>
          </a:prstGeom>
        </p:spPr>
        <p:txBody>
          <a:bodyPr wrap="square">
            <a:spAutoFit/>
          </a:bodyPr>
          <a:lstStyle/>
          <a:p>
            <a:pPr marL="228600" lvl="1" indent="-228600">
              <a:lnSpc>
                <a:spcPct val="150000"/>
              </a:lnSpc>
              <a:buClr>
                <a:srgbClr val="76B72C"/>
              </a:buClr>
              <a:buSzPct val="120000"/>
              <a:buFont typeface="Wingdings" panose="05000000000000000000" pitchFamily="2" charset="2"/>
              <a:buChar char="§"/>
              <a:tabLst>
                <a:tab pos="269875" algn="l"/>
                <a:tab pos="3503613" algn="l"/>
              </a:tabLst>
            </a:pPr>
            <a:r>
              <a:rPr lang="es-ES" sz="2000" dirty="0">
                <a:solidFill>
                  <a:srgbClr val="1F477D"/>
                </a:solidFill>
                <a:latin typeface="Arial" pitchFamily="34" charset="0"/>
                <a:ea typeface="Arial" panose="020B0604020202020204" pitchFamily="34" charset="0"/>
                <a:cs typeface="Arial" pitchFamily="34" charset="0"/>
              </a:rPr>
              <a:t>A efectos operativos funciona como marcadores de colores que resaltan el texto</a:t>
            </a:r>
          </a:p>
          <a:p>
            <a:pPr marL="228600" lvl="1" indent="-228600">
              <a:lnSpc>
                <a:spcPct val="150000"/>
              </a:lnSpc>
              <a:buClr>
                <a:srgbClr val="76B72C"/>
              </a:buClr>
              <a:buSzPct val="120000"/>
              <a:buFont typeface="Wingdings" panose="05000000000000000000" pitchFamily="2" charset="2"/>
              <a:buChar char="§"/>
              <a:tabLst>
                <a:tab pos="269875" algn="l"/>
                <a:tab pos="3503613" algn="l"/>
              </a:tabLst>
            </a:pPr>
            <a:r>
              <a:rPr lang="es-ES" sz="2000" dirty="0">
                <a:solidFill>
                  <a:srgbClr val="1F477D"/>
                </a:solidFill>
                <a:latin typeface="Arial" pitchFamily="34" charset="0"/>
                <a:ea typeface="Arial" panose="020B0604020202020204" pitchFamily="34" charset="0"/>
                <a:cs typeface="Arial" pitchFamily="34" charset="0"/>
              </a:rPr>
              <a:t>Importante realizar los primeros memos analíticos</a:t>
            </a:r>
          </a:p>
        </p:txBody>
      </p:sp>
      <p:sp>
        <p:nvSpPr>
          <p:cNvPr id="10"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Segmentación y </a:t>
            </a:r>
            <a:r>
              <a:rPr lang="es-ES" i="1" dirty="0">
                <a:solidFill>
                  <a:srgbClr val="76B72C"/>
                </a:solidFill>
                <a:latin typeface="Arial" pitchFamily="34" charset="0"/>
                <a:cs typeface="Arial" pitchFamily="34" charset="0"/>
              </a:rPr>
              <a:t>Memoing</a:t>
            </a:r>
            <a:r>
              <a:rPr lang="es-ES" dirty="0">
                <a:solidFill>
                  <a:srgbClr val="76B72C"/>
                </a:solidFill>
                <a:latin typeface="Arial" pitchFamily="34" charset="0"/>
                <a:cs typeface="Arial" pitchFamily="34" charset="0"/>
              </a:rPr>
              <a:t> inicial</a:t>
            </a:r>
            <a:endParaRPr lang="es-ES" dirty="0">
              <a:solidFill>
                <a:srgbClr val="1F497D"/>
              </a:solidFill>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142" y="4720884"/>
            <a:ext cx="28575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97933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11</a:t>
            </a:fld>
            <a:endParaRPr lang="es-ES"/>
          </a:p>
        </p:txBody>
      </p:sp>
      <p:sp>
        <p:nvSpPr>
          <p:cNvPr id="5" name="2 Marcador de contenido"/>
          <p:cNvSpPr>
            <a:spLocks noGrp="1"/>
          </p:cNvSpPr>
          <p:nvPr>
            <p:ph idx="1"/>
          </p:nvPr>
        </p:nvSpPr>
        <p:spPr>
          <a:xfrm>
            <a:off x="980501" y="1106623"/>
            <a:ext cx="10918573" cy="5029772"/>
          </a:xfrm>
        </p:spPr>
        <p:txBody>
          <a:bodyPr anchor="t">
            <a:normAutofit lnSpcReduction="10000"/>
          </a:bodyPr>
          <a:lstStyle/>
          <a:p>
            <a:pPr>
              <a:lnSpc>
                <a:spcPct val="150000"/>
              </a:lnSpc>
              <a:spcBef>
                <a:spcPts val="0"/>
              </a:spcBef>
              <a:spcAft>
                <a:spcPts val="600"/>
              </a:spcAft>
              <a:buClr>
                <a:srgbClr val="76B72C"/>
              </a:buClr>
              <a:buFont typeface="Wingdings" pitchFamily="2" charset="2"/>
              <a:buChar char="§"/>
            </a:pPr>
            <a:r>
              <a:rPr lang="es-ES" sz="2000" dirty="0"/>
              <a:t>Los memos pueden ser breves notas o comentarios más reflexivos relacionados con el contenido del dato </a:t>
            </a:r>
          </a:p>
          <a:p>
            <a:pPr>
              <a:lnSpc>
                <a:spcPct val="150000"/>
              </a:lnSpc>
              <a:spcBef>
                <a:spcPts val="0"/>
              </a:spcBef>
              <a:spcAft>
                <a:spcPts val="600"/>
              </a:spcAft>
              <a:buClr>
                <a:srgbClr val="76B72C"/>
              </a:buClr>
              <a:buFont typeface="Wingdings" pitchFamily="2" charset="2"/>
              <a:buChar char="§"/>
            </a:pPr>
            <a:r>
              <a:rPr lang="es-ES" sz="2000" dirty="0"/>
              <a:t>Funcionan como bloques de construcción para el informe de la investigación</a:t>
            </a:r>
          </a:p>
          <a:p>
            <a:pPr>
              <a:lnSpc>
                <a:spcPct val="150000"/>
              </a:lnSpc>
              <a:spcBef>
                <a:spcPts val="0"/>
              </a:spcBef>
              <a:buClr>
                <a:srgbClr val="76B72C"/>
              </a:buClr>
              <a:buFont typeface="Wingdings" pitchFamily="2" charset="2"/>
              <a:buChar char="§"/>
            </a:pPr>
            <a:r>
              <a:rPr lang="es-ES" sz="2000" dirty="0"/>
              <a:t>La escritura de memos debería considerarse una parte integral del proceso de investigación</a:t>
            </a:r>
          </a:p>
          <a:p>
            <a:pPr>
              <a:lnSpc>
                <a:spcPct val="150000"/>
              </a:lnSpc>
              <a:buClr>
                <a:srgbClr val="76B72C"/>
              </a:buClr>
              <a:buFont typeface="Wingdings" panose="05000000000000000000" pitchFamily="2" charset="2"/>
              <a:buChar char="§"/>
            </a:pPr>
            <a:r>
              <a:rPr lang="es-ES" sz="2000" dirty="0"/>
              <a:t>Distinguir entre el diario de investigación, el resumen de caso y el sistema de memos</a:t>
            </a:r>
          </a:p>
          <a:p>
            <a:pPr>
              <a:lnSpc>
                <a:spcPct val="150000"/>
              </a:lnSpc>
              <a:buClr>
                <a:srgbClr val="76B72C"/>
              </a:buClr>
              <a:buFont typeface="Wingdings" panose="05000000000000000000" pitchFamily="2" charset="2"/>
              <a:buChar char="§"/>
            </a:pPr>
            <a:r>
              <a:rPr lang="es-ES" sz="2000" dirty="0"/>
              <a:t>En Grounded Theory se consideran dos tipos de memos:</a:t>
            </a:r>
          </a:p>
          <a:p>
            <a:pPr marL="715882" lvl="1" indent="-357148">
              <a:lnSpc>
                <a:spcPct val="150000"/>
              </a:lnSpc>
              <a:buClr>
                <a:srgbClr val="76B72C"/>
              </a:buClr>
              <a:buFont typeface="Wingdings" panose="05000000000000000000" pitchFamily="2" charset="2"/>
              <a:buChar char="§"/>
            </a:pPr>
            <a:r>
              <a:rPr lang="es-ES" sz="1800" dirty="0"/>
              <a:t>Memoing </a:t>
            </a:r>
            <a:r>
              <a:rPr lang="es-ES" sz="1800" b="1" dirty="0"/>
              <a:t>inicial</a:t>
            </a:r>
            <a:r>
              <a:rPr lang="es-ES" sz="1800" dirty="0"/>
              <a:t> durante la fase de codificación abierta para conceptualizar incidentes</a:t>
            </a:r>
          </a:p>
          <a:p>
            <a:pPr marL="715882" lvl="1" indent="-357148">
              <a:lnSpc>
                <a:spcPct val="150000"/>
              </a:lnSpc>
              <a:buClr>
                <a:srgbClr val="76B72C"/>
              </a:buClr>
              <a:buFont typeface="Wingdings" panose="05000000000000000000" pitchFamily="2" charset="2"/>
              <a:buChar char="§"/>
            </a:pPr>
            <a:r>
              <a:rPr lang="es-ES" sz="1800" dirty="0"/>
              <a:t>Memoing </a:t>
            </a:r>
            <a:r>
              <a:rPr lang="es-ES" sz="1800" b="1" dirty="0"/>
              <a:t>teorético</a:t>
            </a:r>
            <a:r>
              <a:rPr lang="es-ES" sz="1800" dirty="0"/>
              <a:t> para dar soporte al tránsito entre códigos substantivos y teoréticos</a:t>
            </a:r>
          </a:p>
          <a:p>
            <a:pPr marL="382588" indent="-342900">
              <a:lnSpc>
                <a:spcPct val="150000"/>
              </a:lnSpc>
              <a:buClr>
                <a:srgbClr val="76B72C"/>
              </a:buClr>
              <a:buFont typeface="Wingdings" panose="05000000000000000000" pitchFamily="2" charset="2"/>
              <a:buChar char="§"/>
            </a:pPr>
            <a:r>
              <a:rPr lang="es-ES" sz="2000" dirty="0"/>
              <a:t>El proceso de </a:t>
            </a:r>
            <a:r>
              <a:rPr lang="es-ES" sz="2000" i="1" dirty="0"/>
              <a:t>memoing</a:t>
            </a:r>
            <a:r>
              <a:rPr lang="es-ES" sz="2000" dirty="0"/>
              <a:t> funciona como acumulación de ideas escritas en una base de datos sobre los conceptos</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Trabajando con </a:t>
            </a:r>
            <a:r>
              <a:rPr lang="es-ES" dirty="0">
                <a:solidFill>
                  <a:srgbClr val="76B72C"/>
                </a:solidFill>
                <a:latin typeface="Arial" pitchFamily="34" charset="0"/>
                <a:cs typeface="Arial" pitchFamily="34" charset="0"/>
              </a:rPr>
              <a:t>memos</a:t>
            </a:r>
          </a:p>
        </p:txBody>
      </p:sp>
      <p:sp>
        <p:nvSpPr>
          <p:cNvPr id="7"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159627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4232" y="974040"/>
            <a:ext cx="11140366" cy="5101137"/>
          </a:xfrm>
        </p:spPr>
        <p:txBody>
          <a:bodyPr anchor="t">
            <a:noAutofit/>
          </a:bodyPr>
          <a:lstStyle/>
          <a:p>
            <a:pPr>
              <a:lnSpc>
                <a:spcPct val="150000"/>
              </a:lnSpc>
              <a:spcBef>
                <a:spcPts val="600"/>
              </a:spcBef>
              <a:spcAft>
                <a:spcPts val="600"/>
              </a:spcAft>
              <a:buClr>
                <a:srgbClr val="76B72C"/>
              </a:buClr>
              <a:buFont typeface="Wingdings" panose="05000000000000000000" pitchFamily="2" charset="2"/>
              <a:buChar char="§"/>
            </a:pPr>
            <a:r>
              <a:rPr lang="es-ES" sz="2000" dirty="0"/>
              <a:t>Cuando se aborda el análisis de un nuevo documento se procede segmentándolo, es decir, </a:t>
            </a:r>
            <a:r>
              <a:rPr lang="es-ES" sz="2000" b="1" dirty="0"/>
              <a:t>resaltando los pasajes más interesantes vinculados con nuestras preguntas de investigación</a:t>
            </a:r>
            <a:endParaRPr lang="es-ES" sz="2000" dirty="0"/>
          </a:p>
          <a:p>
            <a:pPr>
              <a:lnSpc>
                <a:spcPct val="150000"/>
              </a:lnSpc>
              <a:spcBef>
                <a:spcPts val="600"/>
              </a:spcBef>
              <a:spcAft>
                <a:spcPts val="600"/>
              </a:spcAft>
              <a:buClr>
                <a:srgbClr val="76B72C"/>
              </a:buClr>
              <a:buFont typeface="Wingdings" panose="05000000000000000000" pitchFamily="2" charset="2"/>
              <a:buChar char="§"/>
            </a:pPr>
            <a:r>
              <a:rPr lang="es-ES" sz="2000" dirty="0"/>
              <a:t>Tras segmentar crearemos un ‘resumen del caso’ (entendemos por caso la unidad de análisis)</a:t>
            </a:r>
          </a:p>
          <a:p>
            <a:pPr>
              <a:lnSpc>
                <a:spcPct val="150000"/>
              </a:lnSpc>
              <a:spcBef>
                <a:spcPts val="600"/>
              </a:spcBef>
              <a:spcAft>
                <a:spcPts val="600"/>
              </a:spcAft>
              <a:buClr>
                <a:srgbClr val="76B72C"/>
              </a:buClr>
              <a:buFont typeface="Wingdings" panose="05000000000000000000" pitchFamily="2" charset="2"/>
              <a:buChar char="§"/>
            </a:pPr>
            <a:r>
              <a:rPr lang="es-ES" sz="2000" dirty="0"/>
              <a:t>La descripción resumida del caso se centra en lo que es importante para las preguntas de investigación. Se deberían anotar todas las </a:t>
            </a:r>
            <a:r>
              <a:rPr lang="es-ES" sz="2000" b="1" dirty="0"/>
              <a:t>características del caso individua</a:t>
            </a:r>
            <a:r>
              <a:rPr lang="es-ES" sz="2000" dirty="0"/>
              <a:t>l que sean importantes para responder a las preguntas de investigación</a:t>
            </a:r>
          </a:p>
          <a:p>
            <a:pPr>
              <a:lnSpc>
                <a:spcPct val="150000"/>
              </a:lnSpc>
              <a:spcBef>
                <a:spcPts val="600"/>
              </a:spcBef>
              <a:spcAft>
                <a:spcPts val="600"/>
              </a:spcAft>
              <a:buClr>
                <a:srgbClr val="76B72C"/>
              </a:buClr>
              <a:buFont typeface="Wingdings" panose="05000000000000000000" pitchFamily="2" charset="2"/>
              <a:buChar char="§"/>
            </a:pPr>
            <a:r>
              <a:rPr lang="es-ES" sz="2000" dirty="0"/>
              <a:t>A diferencia de los memos, los resúmenes de caso no deberían contener nuestras propias idea o hipótesis desarrolladas durante la exploración del caso. Los resúmenes de caso están orientados a los </a:t>
            </a:r>
            <a:r>
              <a:rPr lang="es-ES" sz="2000" b="1" dirty="0"/>
              <a:t>hechos</a:t>
            </a:r>
            <a:r>
              <a:rPr lang="es-ES" sz="2000" dirty="0"/>
              <a:t> y permanecen próximos al </a:t>
            </a:r>
            <a:r>
              <a:rPr lang="es-ES" sz="2000" b="1" dirty="0"/>
              <a:t>texto original</a:t>
            </a:r>
            <a:endParaRPr lang="es-ES" sz="2000" dirty="0"/>
          </a:p>
        </p:txBody>
      </p:sp>
      <p:sp>
        <p:nvSpPr>
          <p:cNvPr id="4" name="3 Marcador de número de diapositiva"/>
          <p:cNvSpPr>
            <a:spLocks noGrp="1"/>
          </p:cNvSpPr>
          <p:nvPr>
            <p:ph type="sldNum" sz="quarter" idx="12"/>
          </p:nvPr>
        </p:nvSpPr>
        <p:spPr/>
        <p:txBody>
          <a:bodyPr/>
          <a:lstStyle/>
          <a:p>
            <a:fld id="{491854F2-1018-47C0-A887-0EE0567917BA}" type="slidenum">
              <a:rPr lang="es-ES" smtClean="0"/>
              <a:pPr/>
              <a:t>12</a:t>
            </a:fld>
            <a:endParaRPr lang="es-ES"/>
          </a:p>
        </p:txBody>
      </p:sp>
      <p:sp>
        <p:nvSpPr>
          <p:cNvPr id="6"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Resumen de </a:t>
            </a:r>
            <a:r>
              <a:rPr lang="es-ES" dirty="0">
                <a:solidFill>
                  <a:srgbClr val="76B72C"/>
                </a:solidFill>
                <a:latin typeface="Arial" pitchFamily="34" charset="0"/>
                <a:cs typeface="Arial" pitchFamily="34" charset="0"/>
              </a:rPr>
              <a:t>caso</a:t>
            </a:r>
          </a:p>
        </p:txBody>
      </p:sp>
      <p:sp>
        <p:nvSpPr>
          <p:cNvPr id="7"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243706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13</a:t>
            </a:fld>
            <a:endParaRPr lang="es-ES"/>
          </a:p>
        </p:txBody>
      </p:sp>
      <p:sp>
        <p:nvSpPr>
          <p:cNvPr id="6"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Resumen de </a:t>
            </a:r>
            <a:r>
              <a:rPr lang="es-ES" dirty="0">
                <a:solidFill>
                  <a:srgbClr val="76B72C"/>
                </a:solidFill>
                <a:latin typeface="Arial" pitchFamily="34" charset="0"/>
                <a:cs typeface="Arial" pitchFamily="34" charset="0"/>
              </a:rPr>
              <a:t>caso, </a:t>
            </a:r>
            <a:r>
              <a:rPr lang="es-ES" dirty="0">
                <a:solidFill>
                  <a:srgbClr val="1F497D"/>
                </a:solidFill>
                <a:latin typeface="Arial" pitchFamily="34" charset="0"/>
                <a:cs typeface="Arial" pitchFamily="34" charset="0"/>
              </a:rPr>
              <a:t>ejemplo</a:t>
            </a:r>
            <a:endParaRPr lang="es-ES" dirty="0">
              <a:solidFill>
                <a:srgbClr val="76B72C"/>
              </a:solidFill>
              <a:latin typeface="Arial" pitchFamily="34" charset="0"/>
              <a:cs typeface="Arial" pitchFamily="34" charset="0"/>
            </a:endParaRPr>
          </a:p>
        </p:txBody>
      </p:sp>
      <p:sp>
        <p:nvSpPr>
          <p:cNvPr id="7"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381" y="852854"/>
            <a:ext cx="9561237" cy="523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8020878" y="852854"/>
            <a:ext cx="3260035" cy="5536095"/>
          </a:xfrm>
          <a:prstGeom prst="ellipse">
            <a:avLst/>
          </a:prstGeom>
          <a:noFill/>
          <a:ln w="571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9" y="3998209"/>
            <a:ext cx="6086475"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2167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14</a:t>
            </a:fld>
            <a:endParaRPr lang="es-ES"/>
          </a:p>
        </p:txBody>
      </p:sp>
      <p:sp>
        <p:nvSpPr>
          <p:cNvPr id="5" name="2 Marcador de contenido"/>
          <p:cNvSpPr>
            <a:spLocks noGrp="1"/>
          </p:cNvSpPr>
          <p:nvPr>
            <p:ph idx="1"/>
          </p:nvPr>
        </p:nvSpPr>
        <p:spPr>
          <a:xfrm>
            <a:off x="1310640" y="2355574"/>
            <a:ext cx="9572708" cy="3701449"/>
          </a:xfrm>
        </p:spPr>
        <p:txBody>
          <a:bodyPr anchor="b">
            <a:normAutofit/>
          </a:bodyPr>
          <a:lstStyle/>
          <a:p>
            <a:pPr marL="0" indent="0">
              <a:lnSpc>
                <a:spcPct val="150000"/>
              </a:lnSpc>
              <a:spcAft>
                <a:spcPts val="600"/>
              </a:spcAft>
              <a:buClr>
                <a:srgbClr val="76B72C"/>
              </a:buClr>
              <a:buNone/>
            </a:pPr>
            <a:r>
              <a:rPr lang="es-ES" b="1" dirty="0"/>
              <a:t>Formas de crear categorías</a:t>
            </a:r>
            <a:r>
              <a:rPr lang="es-ES" dirty="0"/>
              <a:t>:</a:t>
            </a:r>
          </a:p>
          <a:p>
            <a:pPr marL="914400" lvl="1" indent="-457200">
              <a:lnSpc>
                <a:spcPct val="150000"/>
              </a:lnSpc>
              <a:spcAft>
                <a:spcPts val="600"/>
              </a:spcAft>
              <a:buClr>
                <a:srgbClr val="76B72C"/>
              </a:buClr>
              <a:buFont typeface="+mj-lt"/>
              <a:buAutoNum type="arabicPeriod"/>
            </a:pPr>
            <a:r>
              <a:rPr lang="es-ES" sz="2000" dirty="0"/>
              <a:t>Construcción de categorías basadas en teorías: </a:t>
            </a:r>
            <a:r>
              <a:rPr lang="es-ES" sz="2000" i="1" dirty="0"/>
              <a:t>deductivo </a:t>
            </a:r>
            <a:endParaRPr lang="es-ES" sz="2000" dirty="0"/>
          </a:p>
          <a:p>
            <a:pPr marL="914400" lvl="1" indent="-457200">
              <a:lnSpc>
                <a:spcPct val="150000"/>
              </a:lnSpc>
              <a:spcAft>
                <a:spcPts val="600"/>
              </a:spcAft>
              <a:buClr>
                <a:srgbClr val="76B72C"/>
              </a:buClr>
              <a:buFont typeface="+mj-lt"/>
              <a:buAutoNum type="arabicPeriod"/>
            </a:pPr>
            <a:r>
              <a:rPr lang="es-ES" sz="2000" dirty="0"/>
              <a:t>Creación de categorías basadas en los datos: </a:t>
            </a:r>
            <a:r>
              <a:rPr lang="es-ES" sz="2000" i="1" dirty="0"/>
              <a:t>inductivo</a:t>
            </a:r>
            <a:endParaRPr lang="es-ES" sz="2000" dirty="0"/>
          </a:p>
          <a:p>
            <a:pPr marL="914400" lvl="1" indent="-457200">
              <a:lnSpc>
                <a:spcPct val="150000"/>
              </a:lnSpc>
              <a:spcAft>
                <a:spcPts val="600"/>
              </a:spcAft>
              <a:buClr>
                <a:srgbClr val="76B72C"/>
              </a:buClr>
              <a:buFont typeface="+mj-lt"/>
              <a:buAutoNum type="arabicPeriod"/>
            </a:pPr>
            <a:r>
              <a:rPr lang="es-ES" sz="2000" dirty="0"/>
              <a:t>Construcción de categorías inductivas: Grounded Theory</a:t>
            </a:r>
          </a:p>
          <a:p>
            <a:pPr marL="914400" lvl="1" indent="-457200">
              <a:lnSpc>
                <a:spcPct val="150000"/>
              </a:lnSpc>
              <a:spcAft>
                <a:spcPts val="600"/>
              </a:spcAft>
              <a:buClr>
                <a:srgbClr val="76B72C"/>
              </a:buClr>
              <a:buFont typeface="+mj-lt"/>
              <a:buAutoNum type="arabicPeriod"/>
            </a:pPr>
            <a:r>
              <a:rPr lang="es-ES" sz="2000" dirty="0"/>
              <a:t>Combinar métodos para construir categorías: deductivo/inductivo</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b="1" dirty="0">
                <a:solidFill>
                  <a:srgbClr val="175080"/>
                </a:solidFill>
                <a:latin typeface="Arial" pitchFamily="34" charset="0"/>
                <a:cs typeface="Arial" pitchFamily="34" charset="0"/>
              </a:rPr>
              <a:t>Construcción de </a:t>
            </a:r>
            <a:r>
              <a:rPr lang="es-ES" b="1" dirty="0">
                <a:solidFill>
                  <a:srgbClr val="76B72C"/>
                </a:solidFill>
                <a:latin typeface="Arial" pitchFamily="34" charset="0"/>
                <a:cs typeface="Arial" pitchFamily="34" charset="0"/>
              </a:rPr>
              <a:t>categorías</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
        <p:nvSpPr>
          <p:cNvPr id="2" name="1 Llamada de nube"/>
          <p:cNvSpPr/>
          <p:nvPr/>
        </p:nvSpPr>
        <p:spPr>
          <a:xfrm>
            <a:off x="6665925" y="1840583"/>
            <a:ext cx="5436000" cy="1678559"/>
          </a:xfrm>
          <a:prstGeom prst="cloudCallout">
            <a:avLst>
              <a:gd name="adj1" fmla="val -54861"/>
              <a:gd name="adj2" fmla="val 58263"/>
            </a:avLst>
          </a:prstGeom>
          <a:noFill/>
          <a:ln w="28575">
            <a:solidFill>
              <a:srgbClr val="76B7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1F497D"/>
                </a:solidFill>
                <a:latin typeface="Brush Script MT" panose="03060802040406070304" pitchFamily="66" charset="0"/>
              </a:rPr>
              <a:t>¿Cuántas categorías necesito?</a:t>
            </a:r>
          </a:p>
        </p:txBody>
      </p:sp>
      <p:sp>
        <p:nvSpPr>
          <p:cNvPr id="10" name="9 Llamada de nube"/>
          <p:cNvSpPr/>
          <p:nvPr/>
        </p:nvSpPr>
        <p:spPr>
          <a:xfrm>
            <a:off x="149087" y="852854"/>
            <a:ext cx="7596000" cy="1678559"/>
          </a:xfrm>
          <a:prstGeom prst="cloudCallout">
            <a:avLst>
              <a:gd name="adj1" fmla="val 9295"/>
              <a:gd name="adj2" fmla="val 81671"/>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2800" dirty="0">
                <a:solidFill>
                  <a:srgbClr val="1F497D"/>
                </a:solidFill>
                <a:latin typeface="Brush Script MT" panose="03060802040406070304" pitchFamily="66" charset="0"/>
              </a:rPr>
              <a:t>¿Cómo determino las categorías que usaré?</a:t>
            </a:r>
          </a:p>
        </p:txBody>
      </p:sp>
    </p:spTree>
    <p:extLst>
      <p:ext uri="{BB962C8B-B14F-4D97-AF65-F5344CB8AC3E}">
        <p14:creationId xmlns:p14="http://schemas.microsoft.com/office/powerpoint/2010/main" val="131435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15</a:t>
            </a:fld>
            <a:endParaRPr lang="es-ES"/>
          </a:p>
        </p:txBody>
      </p:sp>
      <p:sp>
        <p:nvSpPr>
          <p:cNvPr id="5" name="2 Marcador de contenido"/>
          <p:cNvSpPr>
            <a:spLocks noGrp="1"/>
          </p:cNvSpPr>
          <p:nvPr>
            <p:ph idx="1"/>
          </p:nvPr>
        </p:nvSpPr>
        <p:spPr>
          <a:xfrm>
            <a:off x="843280" y="1371600"/>
            <a:ext cx="10559178" cy="4412255"/>
          </a:xfrm>
        </p:spPr>
        <p:txBody>
          <a:bodyPr anchor="t">
            <a:normAutofit/>
          </a:bodyPr>
          <a:lstStyle/>
          <a:p>
            <a:pPr marL="457200" indent="-457200">
              <a:lnSpc>
                <a:spcPct val="150000"/>
              </a:lnSpc>
              <a:spcAft>
                <a:spcPts val="600"/>
              </a:spcAft>
              <a:buClr>
                <a:srgbClr val="76B72C"/>
              </a:buClr>
              <a:buFont typeface="+mj-lt"/>
              <a:buAutoNum type="arabicPeriod"/>
            </a:pPr>
            <a:r>
              <a:rPr lang="es-ES" sz="2000" dirty="0"/>
              <a:t>Las categorías proceden de teorías o hipótesis ya existentes</a:t>
            </a:r>
          </a:p>
          <a:p>
            <a:pPr marL="457200" indent="-457200">
              <a:lnSpc>
                <a:spcPct val="150000"/>
              </a:lnSpc>
              <a:spcAft>
                <a:spcPts val="600"/>
              </a:spcAft>
              <a:buClr>
                <a:srgbClr val="76B72C"/>
              </a:buClr>
              <a:buFont typeface="+mj-lt"/>
              <a:buAutoNum type="arabicPeriod"/>
            </a:pPr>
            <a:r>
              <a:rPr lang="es-ES" sz="2000" dirty="0"/>
              <a:t>Importante definir bien cada categoría para que no se solapen</a:t>
            </a:r>
          </a:p>
          <a:p>
            <a:pPr marL="457200" indent="-457200">
              <a:lnSpc>
                <a:spcPct val="150000"/>
              </a:lnSpc>
              <a:spcAft>
                <a:spcPts val="600"/>
              </a:spcAft>
              <a:buClr>
                <a:srgbClr val="76B72C"/>
              </a:buClr>
              <a:buFont typeface="+mj-lt"/>
              <a:buAutoNum type="arabicPeriod"/>
            </a:pPr>
            <a:r>
              <a:rPr lang="es-ES" sz="2000" dirty="0"/>
              <a:t>Incluir una categoría comodín para los indicadores que no encajen en las categorías</a:t>
            </a:r>
          </a:p>
          <a:p>
            <a:pPr marL="457200" indent="-457200">
              <a:lnSpc>
                <a:spcPct val="150000"/>
              </a:lnSpc>
              <a:spcAft>
                <a:spcPts val="600"/>
              </a:spcAft>
              <a:buClr>
                <a:srgbClr val="76B72C"/>
              </a:buClr>
              <a:buFont typeface="+mj-lt"/>
              <a:buAutoNum type="arabicPeriod"/>
            </a:pPr>
            <a:r>
              <a:rPr lang="es-ES" sz="2000" dirty="0"/>
              <a:t>Los codificadores deben demostrar un alto acuerdo en sus codificaciones</a:t>
            </a:r>
          </a:p>
          <a:p>
            <a:pPr marL="457200" indent="-457200">
              <a:lnSpc>
                <a:spcPct val="150000"/>
              </a:lnSpc>
              <a:spcAft>
                <a:spcPts val="600"/>
              </a:spcAft>
              <a:buClr>
                <a:srgbClr val="76B72C"/>
              </a:buClr>
              <a:buFont typeface="+mj-lt"/>
              <a:buAutoNum type="arabicPeriod"/>
            </a:pPr>
            <a:r>
              <a:rPr lang="es-ES" sz="2000" dirty="0"/>
              <a:t>Darse cuenta de que las categorías no son suficientes: modificar y crear nuevas</a:t>
            </a:r>
          </a:p>
          <a:p>
            <a:pPr marL="457200" indent="-457200">
              <a:lnSpc>
                <a:spcPct val="150000"/>
              </a:lnSpc>
              <a:spcAft>
                <a:spcPts val="600"/>
              </a:spcAft>
              <a:buClr>
                <a:srgbClr val="76B72C"/>
              </a:buClr>
              <a:buFont typeface="+mj-lt"/>
              <a:buAutoNum type="arabicPeriod"/>
            </a:pPr>
            <a:r>
              <a:rPr lang="es-ES" sz="2000" dirty="0"/>
              <a:t>Combinación deductiva-inductiva puede conducir al análisis temático</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Construcción de </a:t>
            </a:r>
            <a:r>
              <a:rPr lang="es-ES" dirty="0">
                <a:solidFill>
                  <a:srgbClr val="76B72C"/>
                </a:solidFill>
                <a:latin typeface="Arial" pitchFamily="34" charset="0"/>
                <a:cs typeface="Arial" pitchFamily="34" charset="0"/>
              </a:rPr>
              <a:t>categorías</a:t>
            </a:r>
            <a:r>
              <a:rPr lang="es-ES" dirty="0">
                <a:solidFill>
                  <a:srgbClr val="1F497D"/>
                </a:solidFill>
                <a:latin typeface="Arial" pitchFamily="34" charset="0"/>
                <a:cs typeface="Arial" pitchFamily="34" charset="0"/>
              </a:rPr>
              <a:t> basadas en teorías</a:t>
            </a:r>
            <a:endParaRPr lang="es-ES"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298" y="1200551"/>
            <a:ext cx="3243945" cy="79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935" y="5222875"/>
            <a:ext cx="8936129" cy="9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49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16</a:t>
            </a:fld>
            <a:endParaRPr lang="es-ES"/>
          </a:p>
        </p:txBody>
      </p:sp>
      <p:sp>
        <p:nvSpPr>
          <p:cNvPr id="5" name="2 Marcador de contenido"/>
          <p:cNvSpPr>
            <a:spLocks noGrp="1"/>
          </p:cNvSpPr>
          <p:nvPr>
            <p:ph idx="1"/>
          </p:nvPr>
        </p:nvSpPr>
        <p:spPr>
          <a:xfrm>
            <a:off x="1090670" y="1371600"/>
            <a:ext cx="10399923" cy="4742761"/>
          </a:xfrm>
        </p:spPr>
        <p:txBody>
          <a:bodyPr anchor="ctr">
            <a:normAutofit/>
          </a:bodyPr>
          <a:lstStyle/>
          <a:p>
            <a:pPr>
              <a:lnSpc>
                <a:spcPct val="150000"/>
              </a:lnSpc>
              <a:spcAft>
                <a:spcPts val="600"/>
              </a:spcAft>
              <a:buClr>
                <a:srgbClr val="76B72C"/>
              </a:buClr>
              <a:buFont typeface="Wingdings" panose="05000000000000000000" pitchFamily="2" charset="2"/>
              <a:buChar char="§"/>
            </a:pPr>
            <a:r>
              <a:rPr lang="es-ES" sz="2000" dirty="0"/>
              <a:t>La construcción inductiva de categorías se produce a partir de los datos y no de la teoría</a:t>
            </a:r>
          </a:p>
          <a:p>
            <a:pPr>
              <a:lnSpc>
                <a:spcPct val="150000"/>
              </a:lnSpc>
              <a:spcAft>
                <a:spcPts val="600"/>
              </a:spcAft>
              <a:buClr>
                <a:srgbClr val="76B72C"/>
              </a:buClr>
              <a:buFont typeface="Wingdings" panose="05000000000000000000" pitchFamily="2" charset="2"/>
              <a:buChar char="§"/>
            </a:pPr>
            <a:r>
              <a:rPr lang="es-ES" sz="2000" dirty="0"/>
              <a:t>Proceso general para crear categorías inductivas (</a:t>
            </a:r>
            <a:r>
              <a:rPr lang="es-ES" sz="2000" dirty="0" err="1"/>
              <a:t>Mayring</a:t>
            </a:r>
            <a:r>
              <a:rPr lang="es-ES" sz="2000" dirty="0"/>
              <a:t>, 2010)</a:t>
            </a:r>
          </a:p>
          <a:p>
            <a:pPr marL="914400" lvl="1" indent="-457200">
              <a:lnSpc>
                <a:spcPct val="100000"/>
              </a:lnSpc>
              <a:spcAft>
                <a:spcPts val="600"/>
              </a:spcAft>
              <a:buClr>
                <a:srgbClr val="76B72C"/>
              </a:buClr>
              <a:buFont typeface="+mj-lt"/>
              <a:buAutoNum type="arabicPeriod"/>
            </a:pPr>
            <a:r>
              <a:rPr lang="es-ES" sz="1800" dirty="0"/>
              <a:t>Determinar el objetivo de construir categorías en base a las preguntas de investigación</a:t>
            </a:r>
          </a:p>
          <a:p>
            <a:pPr marL="914400" lvl="1" indent="-457200">
              <a:lnSpc>
                <a:spcPct val="100000"/>
              </a:lnSpc>
              <a:spcAft>
                <a:spcPts val="600"/>
              </a:spcAft>
              <a:buClr>
                <a:srgbClr val="76B72C"/>
              </a:buClr>
              <a:buFont typeface="+mj-lt"/>
              <a:buAutoNum type="arabicPeriod"/>
            </a:pPr>
            <a:r>
              <a:rPr lang="es-ES" sz="1800" dirty="0"/>
              <a:t>Establecer el grado en el que se diferenciarán las categorías</a:t>
            </a:r>
          </a:p>
          <a:p>
            <a:pPr marL="914400" lvl="1" indent="-457200">
              <a:lnSpc>
                <a:spcPct val="100000"/>
              </a:lnSpc>
              <a:spcAft>
                <a:spcPts val="600"/>
              </a:spcAft>
              <a:buClr>
                <a:srgbClr val="76B72C"/>
              </a:buClr>
              <a:buFont typeface="+mj-lt"/>
              <a:buAutoNum type="arabicPeriod"/>
            </a:pPr>
            <a:r>
              <a:rPr lang="es-ES" sz="1800" dirty="0"/>
              <a:t>Fijar el nivel de abstracción</a:t>
            </a:r>
          </a:p>
          <a:p>
            <a:pPr marL="914400" lvl="1" indent="-457200">
              <a:lnSpc>
                <a:spcPct val="100000"/>
              </a:lnSpc>
              <a:spcAft>
                <a:spcPts val="600"/>
              </a:spcAft>
              <a:buClr>
                <a:srgbClr val="76B72C"/>
              </a:buClr>
              <a:buFont typeface="+mj-lt"/>
              <a:buAutoNum type="arabicPeriod"/>
            </a:pPr>
            <a:r>
              <a:rPr lang="es-ES" sz="1800" dirty="0"/>
              <a:t>Trabajar el texto desde el principio creando una categoría</a:t>
            </a:r>
          </a:p>
          <a:p>
            <a:pPr marL="914400" lvl="1" indent="-457200">
              <a:lnSpc>
                <a:spcPct val="100000"/>
              </a:lnSpc>
              <a:spcAft>
                <a:spcPts val="600"/>
              </a:spcAft>
              <a:buClr>
                <a:srgbClr val="76B72C"/>
              </a:buClr>
              <a:buFont typeface="+mj-lt"/>
              <a:buAutoNum type="arabicPeriod"/>
            </a:pPr>
            <a:r>
              <a:rPr lang="es-ES" sz="1800" dirty="0"/>
              <a:t>Leer secuencialmente el texto y construir categorías directamente sobre el texto</a:t>
            </a:r>
          </a:p>
          <a:p>
            <a:pPr marL="914400" lvl="1" indent="-457200">
              <a:lnSpc>
                <a:spcPct val="100000"/>
              </a:lnSpc>
              <a:spcAft>
                <a:spcPts val="600"/>
              </a:spcAft>
              <a:buClr>
                <a:srgbClr val="76B72C"/>
              </a:buClr>
              <a:buFont typeface="+mj-lt"/>
              <a:buAutoNum type="arabicPeriod"/>
            </a:pPr>
            <a:r>
              <a:rPr lang="es-ES" sz="1800" dirty="0"/>
              <a:t>Asignar categorías o crear categorías adicionales</a:t>
            </a:r>
          </a:p>
          <a:p>
            <a:pPr marL="914400" lvl="1" indent="-457200">
              <a:lnSpc>
                <a:spcPct val="100000"/>
              </a:lnSpc>
              <a:spcAft>
                <a:spcPts val="600"/>
              </a:spcAft>
              <a:buClr>
                <a:srgbClr val="76B72C"/>
              </a:buClr>
              <a:buFont typeface="+mj-lt"/>
              <a:buAutoNum type="arabicPeriod"/>
            </a:pPr>
            <a:r>
              <a:rPr lang="es-ES" sz="1800" dirty="0"/>
              <a:t>Reorganizar el sistema de categorías</a:t>
            </a:r>
          </a:p>
          <a:p>
            <a:pPr marL="914400" lvl="1" indent="-457200">
              <a:lnSpc>
                <a:spcPct val="100000"/>
              </a:lnSpc>
              <a:spcAft>
                <a:spcPts val="600"/>
              </a:spcAft>
              <a:buClr>
                <a:srgbClr val="76B72C"/>
              </a:buClr>
              <a:buFont typeface="+mj-lt"/>
              <a:buAutoNum type="arabicPeriod"/>
            </a:pPr>
            <a:r>
              <a:rPr lang="es-ES" sz="1800" dirty="0"/>
              <a:t>Fijar el sistema de categorías: saturación teorética</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Construcción de </a:t>
            </a:r>
            <a:r>
              <a:rPr lang="es-ES" dirty="0">
                <a:solidFill>
                  <a:srgbClr val="76B72C"/>
                </a:solidFill>
                <a:latin typeface="Arial" pitchFamily="34" charset="0"/>
                <a:cs typeface="Arial" pitchFamily="34" charset="0"/>
              </a:rPr>
              <a:t>categorías</a:t>
            </a:r>
            <a:r>
              <a:rPr lang="es-ES" dirty="0">
                <a:solidFill>
                  <a:srgbClr val="1F497D"/>
                </a:solidFill>
                <a:latin typeface="Arial" pitchFamily="34" charset="0"/>
                <a:cs typeface="Arial" pitchFamily="34" charset="0"/>
              </a:rPr>
              <a:t> basadas en los datos</a:t>
            </a:r>
            <a:endParaRPr lang="es-ES"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5048250"/>
            <a:ext cx="3677142"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25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17</a:t>
            </a:fld>
            <a:endParaRPr lang="es-ES"/>
          </a:p>
        </p:txBody>
      </p:sp>
      <p:sp>
        <p:nvSpPr>
          <p:cNvPr id="5" name="2 Marcador de contenido"/>
          <p:cNvSpPr>
            <a:spLocks noGrp="1"/>
          </p:cNvSpPr>
          <p:nvPr>
            <p:ph idx="1"/>
          </p:nvPr>
        </p:nvSpPr>
        <p:spPr>
          <a:xfrm>
            <a:off x="1090669" y="1371600"/>
            <a:ext cx="10840597" cy="4742761"/>
          </a:xfrm>
        </p:spPr>
        <p:txBody>
          <a:bodyPr anchor="ctr">
            <a:normAutofit/>
          </a:bodyPr>
          <a:lstStyle/>
          <a:p>
            <a:pPr>
              <a:lnSpc>
                <a:spcPct val="150000"/>
              </a:lnSpc>
              <a:spcAft>
                <a:spcPts val="600"/>
              </a:spcAft>
              <a:buClr>
                <a:srgbClr val="76B72C"/>
              </a:buClr>
              <a:buFont typeface="Wingdings" panose="05000000000000000000" pitchFamily="2" charset="2"/>
              <a:buChar char="§"/>
            </a:pPr>
            <a:r>
              <a:rPr lang="es-ES" sz="2000" dirty="0"/>
              <a:t>Focalizado en la generación de teorías e hipótesis a partir de los datos</a:t>
            </a:r>
          </a:p>
          <a:p>
            <a:pPr>
              <a:lnSpc>
                <a:spcPct val="150000"/>
              </a:lnSpc>
              <a:spcAft>
                <a:spcPts val="600"/>
              </a:spcAft>
              <a:buClr>
                <a:srgbClr val="76B72C"/>
              </a:buClr>
              <a:buFont typeface="Wingdings" panose="05000000000000000000" pitchFamily="2" charset="2"/>
              <a:buChar char="§"/>
            </a:pPr>
            <a:r>
              <a:rPr lang="es-ES" sz="2000" dirty="0"/>
              <a:t>Proceso general para crear categorías inductivas en </a:t>
            </a:r>
            <a:r>
              <a:rPr lang="es-ES" sz="2000" i="1" dirty="0"/>
              <a:t>Grounded Theory</a:t>
            </a:r>
          </a:p>
          <a:p>
            <a:pPr marL="539750" lvl="1" indent="-363538">
              <a:lnSpc>
                <a:spcPct val="100000"/>
              </a:lnSpc>
              <a:spcAft>
                <a:spcPts val="600"/>
              </a:spcAft>
              <a:buClr>
                <a:srgbClr val="76B72C"/>
              </a:buClr>
              <a:buFont typeface="+mj-lt"/>
              <a:buAutoNum type="arabicPeriod"/>
            </a:pPr>
            <a:r>
              <a:rPr lang="es-ES" sz="1800" dirty="0"/>
              <a:t>Codificación inicial: identifica o da nombre a los conceptos ¿cuál es la principal idea de esta frase?</a:t>
            </a:r>
          </a:p>
          <a:p>
            <a:pPr marL="539750" lvl="1" indent="-363538">
              <a:lnSpc>
                <a:spcPct val="100000"/>
              </a:lnSpc>
              <a:spcAft>
                <a:spcPts val="600"/>
              </a:spcAft>
              <a:buClr>
                <a:srgbClr val="76B72C"/>
              </a:buClr>
              <a:buFont typeface="+mj-lt"/>
              <a:buAutoNum type="arabicPeriod"/>
            </a:pPr>
            <a:r>
              <a:rPr lang="es-ES" sz="1800" dirty="0"/>
              <a:t>Dar nombre al fenómeno, formular preguntas y comparar las similitudes y diferencias de los datos</a:t>
            </a:r>
          </a:p>
          <a:p>
            <a:pPr marL="539750" lvl="1" indent="-363538">
              <a:lnSpc>
                <a:spcPct val="100000"/>
              </a:lnSpc>
              <a:spcAft>
                <a:spcPts val="600"/>
              </a:spcAft>
              <a:buClr>
                <a:srgbClr val="76B72C"/>
              </a:buClr>
              <a:buFont typeface="+mj-lt"/>
              <a:buAutoNum type="arabicPeriod"/>
            </a:pPr>
            <a:r>
              <a:rPr lang="es-ES" sz="1800" dirty="0"/>
              <a:t>Ventajas y desventajas de dar nombre a los conceptos desde las teorías: </a:t>
            </a:r>
            <a:r>
              <a:rPr lang="es-ES" sz="1800" i="1" dirty="0"/>
              <a:t>violencia escolar</a:t>
            </a:r>
            <a:endParaRPr lang="es-ES" sz="1800" dirty="0"/>
          </a:p>
          <a:p>
            <a:pPr marL="539750" lvl="1" indent="-363538">
              <a:lnSpc>
                <a:spcPct val="100000"/>
              </a:lnSpc>
              <a:spcAft>
                <a:spcPts val="600"/>
              </a:spcAft>
              <a:buClr>
                <a:srgbClr val="76B72C"/>
              </a:buClr>
              <a:buFont typeface="+mj-lt"/>
              <a:buAutoNum type="arabicPeriod"/>
            </a:pPr>
            <a:r>
              <a:rPr lang="es-ES" sz="1800" dirty="0"/>
              <a:t>Rastrear las metáforas en el discurso de los y las participantes: </a:t>
            </a:r>
            <a:r>
              <a:rPr lang="es-ES" sz="1800" i="1" dirty="0"/>
              <a:t>codificación en-vivo</a:t>
            </a:r>
            <a:endParaRPr lang="es-ES" sz="1800" dirty="0"/>
          </a:p>
          <a:p>
            <a:pPr marL="539750" lvl="1" indent="-363538">
              <a:lnSpc>
                <a:spcPct val="100000"/>
              </a:lnSpc>
              <a:spcAft>
                <a:spcPts val="600"/>
              </a:spcAft>
              <a:buClr>
                <a:srgbClr val="76B72C"/>
              </a:buClr>
              <a:buFont typeface="+mj-lt"/>
              <a:buAutoNum type="arabicPeriod"/>
            </a:pPr>
            <a:r>
              <a:rPr lang="es-ES" sz="1800" dirty="0"/>
              <a:t>Tránsito de los conceptos iniciales a las categorías: resumen de ideas o abstracciones</a:t>
            </a:r>
          </a:p>
          <a:p>
            <a:pPr marL="539750" lvl="1" indent="-363538">
              <a:lnSpc>
                <a:spcPct val="100000"/>
              </a:lnSpc>
              <a:spcAft>
                <a:spcPts val="600"/>
              </a:spcAft>
              <a:buClr>
                <a:srgbClr val="76B72C"/>
              </a:buClr>
              <a:buFont typeface="+mj-lt"/>
              <a:buAutoNum type="arabicPeriod"/>
            </a:pPr>
            <a:r>
              <a:rPr lang="es-ES" sz="1800" dirty="0"/>
              <a:t>Los conceptos deben de ser precisos y específicos</a:t>
            </a:r>
          </a:p>
          <a:p>
            <a:pPr marL="539750" lvl="1" indent="-363538">
              <a:lnSpc>
                <a:spcPct val="100000"/>
              </a:lnSpc>
              <a:spcAft>
                <a:spcPts val="600"/>
              </a:spcAft>
              <a:buClr>
                <a:srgbClr val="76B72C"/>
              </a:buClr>
              <a:buFont typeface="+mj-lt"/>
              <a:buAutoNum type="arabicPeriod"/>
            </a:pPr>
            <a:r>
              <a:rPr lang="es-ES" sz="1800" dirty="0"/>
              <a:t>Agrupar conceptos y resumirlos en categorías</a:t>
            </a:r>
          </a:p>
          <a:p>
            <a:pPr marL="539750" lvl="1" indent="-363538">
              <a:lnSpc>
                <a:spcPct val="100000"/>
              </a:lnSpc>
              <a:spcAft>
                <a:spcPts val="600"/>
              </a:spcAft>
              <a:buClr>
                <a:srgbClr val="76B72C"/>
              </a:buClr>
              <a:buFont typeface="+mj-lt"/>
              <a:buAutoNum type="arabicPeriod"/>
            </a:pPr>
            <a:r>
              <a:rPr lang="es-ES" sz="1800" dirty="0"/>
              <a:t>Objetivo: teoría basada en los datos</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Construcción de </a:t>
            </a:r>
            <a:r>
              <a:rPr lang="es-ES" dirty="0">
                <a:solidFill>
                  <a:srgbClr val="76B72C"/>
                </a:solidFill>
                <a:latin typeface="Arial" pitchFamily="34" charset="0"/>
                <a:cs typeface="Arial" pitchFamily="34" charset="0"/>
              </a:rPr>
              <a:t>categorías</a:t>
            </a:r>
            <a:r>
              <a:rPr lang="es-ES" dirty="0">
                <a:solidFill>
                  <a:srgbClr val="1F497D"/>
                </a:solidFill>
                <a:latin typeface="Arial" pitchFamily="34" charset="0"/>
                <a:cs typeface="Arial" pitchFamily="34" charset="0"/>
              </a:rPr>
              <a:t> en Grounded Theory</a:t>
            </a:r>
            <a:endParaRPr lang="es-ES"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Tree>
    <p:extLst>
      <p:ext uri="{BB962C8B-B14F-4D97-AF65-F5344CB8AC3E}">
        <p14:creationId xmlns:p14="http://schemas.microsoft.com/office/powerpoint/2010/main" val="281320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1384219" y="1099511"/>
            <a:ext cx="10291314" cy="1371866"/>
          </a:xfrm>
        </p:spPr>
        <p:txBody>
          <a:bodyPr>
            <a:normAutofit/>
          </a:bodyPr>
          <a:lstStyle/>
          <a:p>
            <a:pPr marL="457200" indent="-457200">
              <a:lnSpc>
                <a:spcPct val="150000"/>
              </a:lnSpc>
              <a:buFont typeface="+mj-lt"/>
              <a:buAutoNum type="arabicPeriod"/>
            </a:pPr>
            <a:r>
              <a:rPr lang="es-ES" sz="2000" dirty="0">
                <a:solidFill>
                  <a:srgbClr val="175080"/>
                </a:solidFill>
              </a:rPr>
              <a:t>Resume los datos con tus palabras junto al original</a:t>
            </a:r>
          </a:p>
          <a:p>
            <a:pPr marL="457200" indent="-457200">
              <a:lnSpc>
                <a:spcPct val="150000"/>
              </a:lnSpc>
              <a:buFont typeface="+mj-lt"/>
              <a:buAutoNum type="arabicPeriod"/>
            </a:pPr>
            <a:r>
              <a:rPr lang="es-ES" sz="2000" dirty="0">
                <a:solidFill>
                  <a:srgbClr val="175080"/>
                </a:solidFill>
              </a:rPr>
              <a:t>Perfecto para trabajos de inducción analítica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792" y="2471377"/>
            <a:ext cx="370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671" y="643466"/>
            <a:ext cx="17716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45" y="4075643"/>
            <a:ext cx="11580276"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56" y="2471377"/>
            <a:ext cx="8045919"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anose="020B0604020202020204" pitchFamily="34" charset="0"/>
                <a:cs typeface="Arial" panose="020B0604020202020204" pitchFamily="34" charset="0"/>
              </a:rPr>
              <a:t>Pará</a:t>
            </a:r>
            <a:r>
              <a:rPr lang="es-ES" dirty="0">
                <a:solidFill>
                  <a:srgbClr val="76B72C"/>
                </a:solidFill>
                <a:latin typeface="Arial" panose="020B0604020202020204" pitchFamily="34" charset="0"/>
                <a:cs typeface="Arial" panose="020B0604020202020204" pitchFamily="34" charset="0"/>
              </a:rPr>
              <a:t>frasis</a:t>
            </a:r>
          </a:p>
        </p:txBody>
      </p:sp>
      <p:sp>
        <p:nvSpPr>
          <p:cNvPr id="10"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Tree>
    <p:extLst>
      <p:ext uri="{BB962C8B-B14F-4D97-AF65-F5344CB8AC3E}">
        <p14:creationId xmlns:p14="http://schemas.microsoft.com/office/powerpoint/2010/main" val="2746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19</a:t>
            </a:fld>
            <a:endParaRPr lang="es-ES"/>
          </a:p>
        </p:txBody>
      </p:sp>
      <p:sp>
        <p:nvSpPr>
          <p:cNvPr id="5" name="2 Marcador de contenido"/>
          <p:cNvSpPr>
            <a:spLocks noGrp="1"/>
          </p:cNvSpPr>
          <p:nvPr>
            <p:ph idx="1"/>
          </p:nvPr>
        </p:nvSpPr>
        <p:spPr>
          <a:xfrm>
            <a:off x="627961" y="1156772"/>
            <a:ext cx="11182121" cy="4957590"/>
          </a:xfrm>
        </p:spPr>
        <p:txBody>
          <a:bodyPr anchor="ctr">
            <a:normAutofit/>
          </a:bodyPr>
          <a:lstStyle/>
          <a:p>
            <a:pPr>
              <a:lnSpc>
                <a:spcPct val="150000"/>
              </a:lnSpc>
              <a:spcBef>
                <a:spcPts val="600"/>
              </a:spcBef>
              <a:spcAft>
                <a:spcPts val="600"/>
              </a:spcAft>
              <a:buClr>
                <a:srgbClr val="76B72C"/>
              </a:buClr>
              <a:buFont typeface="Wingdings" panose="05000000000000000000" pitchFamily="2" charset="2"/>
              <a:buChar char="§"/>
            </a:pPr>
            <a:r>
              <a:rPr lang="es-ES" sz="2000" dirty="0"/>
              <a:t>El Análisis Cualitativo de Texto se basa en procedimientos y </a:t>
            </a:r>
            <a:r>
              <a:rPr lang="es-ES" sz="2000" b="1" dirty="0"/>
              <a:t>combinaciones</a:t>
            </a:r>
            <a:r>
              <a:rPr lang="es-ES" sz="2000" dirty="0"/>
              <a:t> de diferentes métodos para construir categorías mediante un procedimiento deductivo-inductivo</a:t>
            </a:r>
          </a:p>
          <a:p>
            <a:pPr>
              <a:lnSpc>
                <a:spcPct val="150000"/>
              </a:lnSpc>
              <a:spcBef>
                <a:spcPts val="600"/>
              </a:spcBef>
              <a:spcAft>
                <a:spcPts val="600"/>
              </a:spcAft>
              <a:buClr>
                <a:srgbClr val="76B72C"/>
              </a:buClr>
              <a:buFont typeface="Wingdings" panose="05000000000000000000" pitchFamily="2" charset="2"/>
              <a:buChar char="§"/>
            </a:pPr>
            <a:r>
              <a:rPr lang="es-ES" sz="2000" dirty="0"/>
              <a:t>Las categorías se formulan en base a las teorías vinculadas y las categorías se asignan a los datos modificadas o diferenciadas según se precise</a:t>
            </a:r>
          </a:p>
          <a:p>
            <a:pPr>
              <a:lnSpc>
                <a:spcPct val="150000"/>
              </a:lnSpc>
              <a:spcBef>
                <a:spcPts val="600"/>
              </a:spcBef>
              <a:spcAft>
                <a:spcPts val="600"/>
              </a:spcAft>
              <a:buClr>
                <a:srgbClr val="76B72C"/>
              </a:buClr>
              <a:buFont typeface="Wingdings" panose="05000000000000000000" pitchFamily="2" charset="2"/>
              <a:buChar char="§"/>
            </a:pPr>
            <a:r>
              <a:rPr lang="es-ES" sz="2000" dirty="0"/>
              <a:t>Al mismo tiempo, los elementos emergentes de los datos, los que no se pueden derivar de las teorías de partida, inspiran </a:t>
            </a:r>
            <a:r>
              <a:rPr lang="es-ES" sz="2000" b="1" dirty="0"/>
              <a:t>nuevas categorías</a:t>
            </a:r>
            <a:r>
              <a:rPr lang="es-ES" sz="2000" dirty="0"/>
              <a:t> (Schmidt, 2010)</a:t>
            </a:r>
          </a:p>
          <a:p>
            <a:pPr>
              <a:lnSpc>
                <a:spcPct val="150000"/>
              </a:lnSpc>
              <a:spcBef>
                <a:spcPts val="600"/>
              </a:spcBef>
              <a:spcAft>
                <a:spcPts val="600"/>
              </a:spcAft>
              <a:buClr>
                <a:srgbClr val="76B72C"/>
              </a:buClr>
              <a:buFont typeface="Wingdings" panose="05000000000000000000" pitchFamily="2" charset="2"/>
              <a:buChar char="§"/>
            </a:pPr>
            <a:r>
              <a:rPr lang="es-ES" sz="2000" dirty="0"/>
              <a:t>Proceso general para crear categorías</a:t>
            </a:r>
          </a:p>
          <a:p>
            <a:pPr marL="539750" lvl="1" indent="-363538">
              <a:lnSpc>
                <a:spcPct val="100000"/>
              </a:lnSpc>
              <a:spcAft>
                <a:spcPts val="600"/>
              </a:spcAft>
              <a:buClr>
                <a:srgbClr val="76B72C"/>
              </a:buClr>
              <a:buFont typeface="+mj-lt"/>
              <a:buAutoNum type="arabicPeriod"/>
            </a:pPr>
            <a:r>
              <a:rPr lang="es-ES" sz="1800" dirty="0"/>
              <a:t>Inicio con un sistema de no más de veinte categorías a partir de la teoría o preguntas de investigación</a:t>
            </a:r>
          </a:p>
          <a:p>
            <a:pPr marL="539750" lvl="1" indent="-363538">
              <a:lnSpc>
                <a:spcPct val="100000"/>
              </a:lnSpc>
              <a:spcAft>
                <a:spcPts val="600"/>
              </a:spcAft>
              <a:buClr>
                <a:srgbClr val="76B72C"/>
              </a:buClr>
              <a:buFont typeface="+mj-lt"/>
              <a:buAutoNum type="arabicPeriod"/>
            </a:pPr>
            <a:r>
              <a:rPr lang="es-ES" sz="1800" dirty="0"/>
              <a:t>Se construyen inductivamente subcategorías</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Construcción de </a:t>
            </a:r>
            <a:r>
              <a:rPr lang="es-ES" dirty="0">
                <a:solidFill>
                  <a:srgbClr val="76B72C"/>
                </a:solidFill>
                <a:latin typeface="Arial" pitchFamily="34" charset="0"/>
                <a:cs typeface="Arial" pitchFamily="34" charset="0"/>
              </a:rPr>
              <a:t>categorías</a:t>
            </a:r>
            <a:r>
              <a:rPr lang="es-ES" dirty="0">
                <a:solidFill>
                  <a:srgbClr val="1F497D"/>
                </a:solidFill>
                <a:latin typeface="Arial" pitchFamily="34" charset="0"/>
                <a:cs typeface="Arial" pitchFamily="34" charset="0"/>
              </a:rPr>
              <a:t> combinando métodos</a:t>
            </a:r>
            <a:endParaRPr lang="es-ES"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Tree>
    <p:extLst>
      <p:ext uri="{BB962C8B-B14F-4D97-AF65-F5344CB8AC3E}">
        <p14:creationId xmlns:p14="http://schemas.microsoft.com/office/powerpoint/2010/main" val="136746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0"/>
            <a:ext cx="12192000" cy="1325563"/>
          </a:xfrm>
        </p:spPr>
        <p:txBody>
          <a:bodyPr>
            <a:normAutofit/>
          </a:bodyPr>
          <a:lstStyle/>
          <a:p>
            <a:r>
              <a:rPr lang="de-DE" sz="4000" dirty="0" err="1">
                <a:solidFill>
                  <a:srgbClr val="074278"/>
                </a:solidFill>
                <a:latin typeface="Arial" charset="0"/>
                <a:ea typeface="Arial" charset="0"/>
              </a:rPr>
              <a:t>Empiece</a:t>
            </a:r>
            <a:r>
              <a:rPr lang="de-DE" sz="4000" dirty="0">
                <a:solidFill>
                  <a:srgbClr val="074278"/>
                </a:solidFill>
                <a:latin typeface="Arial" charset="0"/>
                <a:ea typeface="Arial" charset="0"/>
              </a:rPr>
              <a:t> a </a:t>
            </a:r>
            <a:r>
              <a:rPr lang="de-DE" sz="4000" dirty="0" err="1">
                <a:solidFill>
                  <a:srgbClr val="074278"/>
                </a:solidFill>
                <a:latin typeface="Arial" charset="0"/>
                <a:ea typeface="Arial" charset="0"/>
              </a:rPr>
              <a:t>trabajar</a:t>
            </a:r>
            <a:r>
              <a:rPr lang="de-DE" sz="4000" dirty="0">
                <a:solidFill>
                  <a:srgbClr val="074278"/>
                </a:solidFill>
                <a:latin typeface="Arial" charset="0"/>
                <a:ea typeface="Arial" charset="0"/>
              </a:rPr>
              <a:t> </a:t>
            </a:r>
            <a:r>
              <a:rPr lang="de-DE" sz="4000" dirty="0" err="1">
                <a:solidFill>
                  <a:srgbClr val="074278"/>
                </a:solidFill>
                <a:latin typeface="Arial" charset="0"/>
                <a:ea typeface="Arial" charset="0"/>
              </a:rPr>
              <a:t>con</a:t>
            </a:r>
            <a:r>
              <a:rPr lang="de-DE" sz="4000" dirty="0">
                <a:solidFill>
                  <a:srgbClr val="074278"/>
                </a:solidFill>
                <a:latin typeface="Arial" charset="0"/>
                <a:ea typeface="Arial" charset="0"/>
              </a:rPr>
              <a:t> MAXQDA</a:t>
            </a:r>
          </a:p>
        </p:txBody>
      </p:sp>
      <p:sp>
        <p:nvSpPr>
          <p:cNvPr id="2" name="Footer Placeholder 1"/>
          <p:cNvSpPr>
            <a:spLocks noGrp="1"/>
          </p:cNvSpPr>
          <p:nvPr>
            <p:ph type="ftr" sz="quarter" idx="11"/>
          </p:nvPr>
        </p:nvSpPr>
        <p:spPr/>
        <p:txBody>
          <a:bodyPr/>
          <a:lstStyle/>
          <a:p>
            <a:r>
              <a:rPr lang="de-DE"/>
              <a:t>MAXQDA - The Art of Data Analysis</a:t>
            </a:r>
          </a:p>
        </p:txBody>
      </p:sp>
      <p:pic>
        <p:nvPicPr>
          <p:cNvPr id="5" name="Grafik 4">
            <a:extLst>
              <a:ext uri="{FF2B5EF4-FFF2-40B4-BE49-F238E27FC236}">
                <a16:creationId xmlns:a16="http://schemas.microsoft.com/office/drawing/2014/main" id="{DEEB307C-17C6-461A-B81C-B8AD3AD0A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97" y="1505884"/>
            <a:ext cx="10285714" cy="4144762"/>
          </a:xfrm>
          <a:prstGeom prst="rect">
            <a:avLst/>
          </a:prstGeom>
        </p:spPr>
      </p:pic>
      <p:sp>
        <p:nvSpPr>
          <p:cNvPr id="6" name="3 Marcador de número de diapositiva"/>
          <p:cNvSpPr>
            <a:spLocks noGrp="1"/>
          </p:cNvSpPr>
          <p:nvPr>
            <p:ph type="sldNum" sz="quarter" idx="12"/>
          </p:nvPr>
        </p:nvSpPr>
        <p:spPr>
          <a:xfrm>
            <a:off x="8610600" y="6336720"/>
            <a:ext cx="2743200" cy="365125"/>
          </a:xfrm>
        </p:spPr>
        <p:txBody>
          <a:bodyPr/>
          <a:lstStyle/>
          <a:p>
            <a:fld id="{491854F2-1018-47C0-A887-0EE0567917BA}" type="slidenum">
              <a:rPr lang="es-ES" smtClean="0">
                <a:latin typeface="Century Gothic" panose="020B0502020202020204" pitchFamily="34" charset="0"/>
              </a:rPr>
              <a:pPr/>
              <a:t>2</a:t>
            </a:fld>
            <a:endParaRPr lang="es-ES" dirty="0">
              <a:latin typeface="Century Gothic" panose="020B0502020202020204" pitchFamily="34" charset="0"/>
            </a:endParaRPr>
          </a:p>
        </p:txBody>
      </p:sp>
    </p:spTree>
    <p:extLst>
      <p:ext uri="{BB962C8B-B14F-4D97-AF65-F5344CB8AC3E}">
        <p14:creationId xmlns:p14="http://schemas.microsoft.com/office/powerpoint/2010/main" val="116897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20</a:t>
            </a:fld>
            <a:endParaRPr lang="es-ES"/>
          </a:p>
        </p:txBody>
      </p:sp>
      <p:sp>
        <p:nvSpPr>
          <p:cNvPr id="5" name="2 Marcador de contenido"/>
          <p:cNvSpPr>
            <a:spLocks noGrp="1"/>
          </p:cNvSpPr>
          <p:nvPr>
            <p:ph idx="1"/>
          </p:nvPr>
        </p:nvSpPr>
        <p:spPr>
          <a:xfrm>
            <a:off x="315659" y="1106624"/>
            <a:ext cx="4002953" cy="4890764"/>
          </a:xfrm>
        </p:spPr>
        <p:txBody>
          <a:bodyPr anchor="ctr">
            <a:normAutofit/>
          </a:bodyPr>
          <a:lstStyle/>
          <a:p>
            <a:pPr marL="457200" indent="-457200">
              <a:lnSpc>
                <a:spcPct val="100000"/>
              </a:lnSpc>
              <a:spcAft>
                <a:spcPts val="600"/>
              </a:spcAft>
              <a:buClr>
                <a:srgbClr val="76B72C"/>
              </a:buClr>
              <a:buFont typeface="+mj-lt"/>
              <a:buAutoNum type="arabicPeriod"/>
            </a:pPr>
            <a:r>
              <a:rPr lang="es-ES" sz="2400" dirty="0"/>
              <a:t>La matriz de perfil</a:t>
            </a:r>
          </a:p>
          <a:p>
            <a:pPr marL="457200" indent="-457200">
              <a:lnSpc>
                <a:spcPct val="100000"/>
              </a:lnSpc>
              <a:spcAft>
                <a:spcPts val="600"/>
              </a:spcAft>
              <a:buClr>
                <a:srgbClr val="76B72C"/>
              </a:buClr>
              <a:buFont typeface="+mj-lt"/>
              <a:buAutoNum type="arabicPeriod"/>
            </a:pPr>
            <a:r>
              <a:rPr lang="es-ES" sz="2400" dirty="0"/>
              <a:t>Análisis cualitativo de texto temático</a:t>
            </a:r>
          </a:p>
          <a:p>
            <a:pPr marL="457200" indent="-457200">
              <a:lnSpc>
                <a:spcPct val="100000"/>
              </a:lnSpc>
              <a:spcAft>
                <a:spcPts val="600"/>
              </a:spcAft>
              <a:buClr>
                <a:srgbClr val="76B72C"/>
              </a:buClr>
              <a:buFont typeface="+mj-lt"/>
              <a:buAutoNum type="arabicPeriod"/>
            </a:pPr>
            <a:r>
              <a:rPr lang="es-ES" sz="2400" dirty="0"/>
              <a:t>Análisis cualitativo de texto evaluativo</a:t>
            </a:r>
          </a:p>
          <a:p>
            <a:pPr marL="457200" indent="-457200">
              <a:lnSpc>
                <a:spcPct val="100000"/>
              </a:lnSpc>
              <a:spcAft>
                <a:spcPts val="600"/>
              </a:spcAft>
              <a:buClr>
                <a:srgbClr val="76B72C"/>
              </a:buClr>
              <a:buFont typeface="+mj-lt"/>
              <a:buAutoNum type="arabicPeriod"/>
            </a:pPr>
            <a:r>
              <a:rPr lang="es-ES" sz="2400" dirty="0"/>
              <a:t>Análisis cualitativo de texto tipológico</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b="1" dirty="0">
                <a:solidFill>
                  <a:srgbClr val="175080"/>
                </a:solidFill>
                <a:latin typeface="Arial" pitchFamily="34" charset="0"/>
                <a:cs typeface="Arial" pitchFamily="34" charset="0"/>
              </a:rPr>
              <a:t>Métodos </a:t>
            </a:r>
            <a:r>
              <a:rPr lang="es-ES" b="1" dirty="0">
                <a:solidFill>
                  <a:srgbClr val="76B72C"/>
                </a:solidFill>
                <a:latin typeface="Arial" pitchFamily="34" charset="0"/>
                <a:cs typeface="Arial" pitchFamily="34" charset="0"/>
              </a:rPr>
              <a:t>básicos</a:t>
            </a:r>
            <a:r>
              <a:rPr lang="es-ES" b="1" dirty="0">
                <a:solidFill>
                  <a:srgbClr val="1F497D"/>
                </a:solidFill>
                <a:latin typeface="Arial" pitchFamily="34" charset="0"/>
                <a:cs typeface="Arial" pitchFamily="34" charset="0"/>
              </a:rPr>
              <a:t> de análisis</a:t>
            </a:r>
          </a:p>
        </p:txBody>
      </p:sp>
      <p:sp>
        <p:nvSpPr>
          <p:cNvPr id="31"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graphicFrame>
        <p:nvGraphicFramePr>
          <p:cNvPr id="2" name="1 Diagrama"/>
          <p:cNvGraphicFramePr/>
          <p:nvPr>
            <p:extLst>
              <p:ext uri="{D42A27DB-BD31-4B8C-83A1-F6EECF244321}">
                <p14:modId xmlns:p14="http://schemas.microsoft.com/office/powerpoint/2010/main" val="2976614091"/>
              </p:ext>
            </p:extLst>
          </p:nvPr>
        </p:nvGraphicFramePr>
        <p:xfrm>
          <a:off x="4527933" y="664582"/>
          <a:ext cx="75135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7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92C4560-F708-4CE3-A0B0-003FE503436D}" type="slidenum">
              <a:rPr lang="es-ES" smtClean="0"/>
              <a:pPr>
                <a:defRPr/>
              </a:pPr>
              <a:t>21</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352340847"/>
              </p:ext>
            </p:extLst>
          </p:nvPr>
        </p:nvGraphicFramePr>
        <p:xfrm>
          <a:off x="292101" y="1259160"/>
          <a:ext cx="11734799" cy="3842229"/>
        </p:xfrm>
        <a:graphic>
          <a:graphicData uri="http://schemas.openxmlformats.org/drawingml/2006/table">
            <a:tbl>
              <a:tblPr firstRow="1" firstCol="1" bandRow="1">
                <a:tableStyleId>{21E4AEA4-8DFA-4A89-87EB-49C32662AFE0}</a:tableStyleId>
              </a:tblPr>
              <a:tblGrid>
                <a:gridCol w="1597941">
                  <a:extLst>
                    <a:ext uri="{9D8B030D-6E8A-4147-A177-3AD203B41FA5}">
                      <a16:colId xmlns:a16="http://schemas.microsoft.com/office/drawing/2014/main" val="20000"/>
                    </a:ext>
                  </a:extLst>
                </a:gridCol>
                <a:gridCol w="2897858">
                  <a:extLst>
                    <a:ext uri="{9D8B030D-6E8A-4147-A177-3AD203B41FA5}">
                      <a16:colId xmlns:a16="http://schemas.microsoft.com/office/drawing/2014/main" val="20001"/>
                    </a:ext>
                  </a:extLst>
                </a:gridCol>
                <a:gridCol w="2971747">
                  <a:extLst>
                    <a:ext uri="{9D8B030D-6E8A-4147-A177-3AD203B41FA5}">
                      <a16:colId xmlns:a16="http://schemas.microsoft.com/office/drawing/2014/main" val="20002"/>
                    </a:ext>
                  </a:extLst>
                </a:gridCol>
                <a:gridCol w="2707197">
                  <a:extLst>
                    <a:ext uri="{9D8B030D-6E8A-4147-A177-3AD203B41FA5}">
                      <a16:colId xmlns:a16="http://schemas.microsoft.com/office/drawing/2014/main" val="20003"/>
                    </a:ext>
                  </a:extLst>
                </a:gridCol>
                <a:gridCol w="1560056">
                  <a:extLst>
                    <a:ext uri="{9D8B030D-6E8A-4147-A177-3AD203B41FA5}">
                      <a16:colId xmlns:a16="http://schemas.microsoft.com/office/drawing/2014/main" val="20004"/>
                    </a:ext>
                  </a:extLst>
                </a:gridCol>
              </a:tblGrid>
              <a:tr h="488250">
                <a:tc>
                  <a:txBody>
                    <a:bodyPr/>
                    <a:lstStyle/>
                    <a:p>
                      <a:pPr algn="just">
                        <a:lnSpc>
                          <a:spcPct val="115000"/>
                        </a:lnSpc>
                        <a:spcAft>
                          <a:spcPts val="0"/>
                        </a:spcAft>
                      </a:pPr>
                      <a:r>
                        <a:rPr lang="es-ES" sz="1600" kern="50" dirty="0">
                          <a:effectLst/>
                          <a:latin typeface="Century Gothic" panose="020B0502020202020204" pitchFamily="34" charset="0"/>
                        </a:rPr>
                        <a:t> </a:t>
                      </a:r>
                      <a:endParaRPr lang="en-US" sz="1600" kern="50" dirty="0">
                        <a:effectLst/>
                        <a:latin typeface="Century Gothic" panose="020B0502020202020204" pitchFamily="34" charset="0"/>
                        <a:ea typeface="Century Gothic"/>
                        <a:cs typeface="Times New Roman"/>
                      </a:endParaRPr>
                    </a:p>
                  </a:txBody>
                  <a:tcPr marT="0" marB="0">
                    <a:solidFill>
                      <a:schemeClr val="bg1"/>
                    </a:solidFill>
                  </a:tcPr>
                </a:tc>
                <a:tc>
                  <a:txBody>
                    <a:bodyPr/>
                    <a:lstStyle/>
                    <a:p>
                      <a:pPr algn="ctr">
                        <a:lnSpc>
                          <a:spcPct val="115000"/>
                        </a:lnSpc>
                        <a:spcAft>
                          <a:spcPts val="0"/>
                        </a:spcAft>
                      </a:pPr>
                      <a:r>
                        <a:rPr lang="es-ES" sz="1600" kern="50" dirty="0">
                          <a:effectLst/>
                          <a:latin typeface="Century Gothic" panose="020B0502020202020204" pitchFamily="34" charset="0"/>
                        </a:rPr>
                        <a:t>Tema A</a:t>
                      </a:r>
                      <a:endParaRPr lang="en-US" sz="1600" kern="50" dirty="0">
                        <a:effectLst/>
                        <a:latin typeface="Century Gothic" panose="020B0502020202020204" pitchFamily="34" charset="0"/>
                        <a:ea typeface="Century Gothic"/>
                        <a:cs typeface="Times New Roman"/>
                      </a:endParaRPr>
                    </a:p>
                  </a:txBody>
                  <a:tcPr marT="0" marB="0" anchor="ctr">
                    <a:solidFill>
                      <a:schemeClr val="tx2">
                        <a:lumMod val="60000"/>
                        <a:lumOff val="40000"/>
                      </a:schemeClr>
                    </a:solidFill>
                  </a:tcPr>
                </a:tc>
                <a:tc>
                  <a:txBody>
                    <a:bodyPr/>
                    <a:lstStyle/>
                    <a:p>
                      <a:pPr algn="ctr">
                        <a:lnSpc>
                          <a:spcPct val="115000"/>
                        </a:lnSpc>
                        <a:spcAft>
                          <a:spcPts val="0"/>
                        </a:spcAft>
                      </a:pPr>
                      <a:r>
                        <a:rPr lang="es-ES" sz="1600" kern="50" dirty="0">
                          <a:effectLst/>
                          <a:latin typeface="Century Gothic" panose="020B0502020202020204" pitchFamily="34" charset="0"/>
                        </a:rPr>
                        <a:t>Tema B</a:t>
                      </a:r>
                      <a:endParaRPr lang="en-US" sz="1600" kern="50" dirty="0">
                        <a:effectLst/>
                        <a:latin typeface="Century Gothic" panose="020B0502020202020204" pitchFamily="34" charset="0"/>
                        <a:ea typeface="Century Gothic"/>
                        <a:cs typeface="Times New Roman"/>
                      </a:endParaRPr>
                    </a:p>
                  </a:txBody>
                  <a:tcPr marT="0" marB="0" anchor="ctr">
                    <a:solidFill>
                      <a:schemeClr val="tx2">
                        <a:lumMod val="40000"/>
                        <a:lumOff val="60000"/>
                      </a:schemeClr>
                    </a:solidFill>
                  </a:tcPr>
                </a:tc>
                <a:tc>
                  <a:txBody>
                    <a:bodyPr/>
                    <a:lstStyle/>
                    <a:p>
                      <a:pPr algn="ctr">
                        <a:lnSpc>
                          <a:spcPct val="115000"/>
                        </a:lnSpc>
                        <a:spcAft>
                          <a:spcPts val="0"/>
                        </a:spcAft>
                      </a:pPr>
                      <a:r>
                        <a:rPr lang="es-ES" sz="1600" kern="50" dirty="0">
                          <a:effectLst/>
                          <a:latin typeface="Century Gothic" panose="020B0502020202020204" pitchFamily="34" charset="0"/>
                        </a:rPr>
                        <a:t>Tema C</a:t>
                      </a:r>
                      <a:endParaRPr lang="en-US" sz="1600" kern="50" dirty="0">
                        <a:effectLst/>
                        <a:latin typeface="Century Gothic" panose="020B0502020202020204" pitchFamily="34" charset="0"/>
                        <a:ea typeface="Century Gothic"/>
                        <a:cs typeface="Times New Roman"/>
                      </a:endParaRPr>
                    </a:p>
                  </a:txBody>
                  <a:tcPr marT="0" marB="0" anchor="ctr">
                    <a:solidFill>
                      <a:schemeClr val="tx2">
                        <a:lumMod val="75000"/>
                      </a:schemeClr>
                    </a:solidFill>
                  </a:tcPr>
                </a:tc>
                <a:tc>
                  <a:txBody>
                    <a:bodyPr/>
                    <a:lstStyle/>
                    <a:p>
                      <a:pPr algn="just">
                        <a:lnSpc>
                          <a:spcPct val="115000"/>
                        </a:lnSpc>
                        <a:spcAft>
                          <a:spcPts val="0"/>
                        </a:spcAft>
                      </a:pPr>
                      <a:r>
                        <a:rPr lang="es-ES" sz="1600" kern="50" dirty="0">
                          <a:effectLst/>
                          <a:latin typeface="Century Gothic" panose="020B0502020202020204" pitchFamily="34" charset="0"/>
                        </a:rPr>
                        <a:t> </a:t>
                      </a:r>
                      <a:endParaRPr lang="en-US" sz="1600" kern="50" dirty="0">
                        <a:effectLst/>
                        <a:latin typeface="Century Gothic" panose="020B0502020202020204" pitchFamily="34" charset="0"/>
                        <a:ea typeface="Century Gothic"/>
                        <a:cs typeface="Times New Roman"/>
                      </a:endParaRPr>
                    </a:p>
                  </a:txBody>
                  <a:tcPr marT="0" marB="0">
                    <a:solidFill>
                      <a:schemeClr val="bg1"/>
                    </a:solidFill>
                  </a:tcPr>
                </a:tc>
                <a:extLst>
                  <a:ext uri="{0D108BD9-81ED-4DB2-BD59-A6C34878D82A}">
                    <a16:rowId xmlns:a16="http://schemas.microsoft.com/office/drawing/2014/main" val="10000"/>
                  </a:ext>
                </a:extLst>
              </a:tr>
              <a:tr h="556175">
                <a:tc>
                  <a:txBody>
                    <a:bodyPr/>
                    <a:lstStyle/>
                    <a:p>
                      <a:pPr algn="l">
                        <a:lnSpc>
                          <a:spcPct val="115000"/>
                        </a:lnSpc>
                        <a:spcAft>
                          <a:spcPts val="0"/>
                        </a:spcAft>
                      </a:pPr>
                      <a:r>
                        <a:rPr lang="es-ES" sz="1600" kern="50" dirty="0">
                          <a:effectLst/>
                          <a:latin typeface="Century Gothic" panose="020B0502020202020204" pitchFamily="34" charset="0"/>
                        </a:rPr>
                        <a:t>Participante 1</a:t>
                      </a:r>
                      <a:endParaRPr lang="en-US" sz="1600" kern="50" dirty="0">
                        <a:effectLst/>
                        <a:latin typeface="Century Gothic" panose="020B0502020202020204" pitchFamily="34" charset="0"/>
                        <a:ea typeface="Century Gothic"/>
                        <a:cs typeface="Times New Roman"/>
                      </a:endParaRPr>
                    </a:p>
                  </a:txBody>
                  <a:tcPr marT="0" marB="0" anchor="ctr">
                    <a:solidFill>
                      <a:srgbClr val="FFC000"/>
                    </a:solidFill>
                  </a:tcPr>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1 sobre el Tema A</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1 sobre el Tema B</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1 sobre el Tema C</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solidFill>
                            <a:schemeClr val="bg1"/>
                          </a:solidFill>
                          <a:effectLst/>
                          <a:latin typeface="Century Gothic" panose="020B0502020202020204" pitchFamily="34" charset="0"/>
                        </a:rPr>
                        <a:t>Resumen del caso 1</a:t>
                      </a:r>
                      <a:endParaRPr lang="en-US" sz="1600" kern="50" dirty="0">
                        <a:solidFill>
                          <a:schemeClr val="bg1"/>
                        </a:solidFill>
                        <a:effectLst/>
                        <a:latin typeface="Century Gothic" panose="020B0502020202020204" pitchFamily="34" charset="0"/>
                        <a:ea typeface="Century Gothic"/>
                        <a:cs typeface="Times New Roman"/>
                      </a:endParaRPr>
                    </a:p>
                  </a:txBody>
                  <a:tcPr marT="0" marB="0" anchor="ctr">
                    <a:solidFill>
                      <a:schemeClr val="accent2"/>
                    </a:solidFill>
                  </a:tcPr>
                </a:tc>
                <a:extLst>
                  <a:ext uri="{0D108BD9-81ED-4DB2-BD59-A6C34878D82A}">
                    <a16:rowId xmlns:a16="http://schemas.microsoft.com/office/drawing/2014/main" val="10001"/>
                  </a:ext>
                </a:extLst>
              </a:tr>
              <a:tr h="535271">
                <a:tc>
                  <a:txBody>
                    <a:bodyPr/>
                    <a:lstStyle/>
                    <a:p>
                      <a:pPr algn="l">
                        <a:lnSpc>
                          <a:spcPct val="115000"/>
                        </a:lnSpc>
                        <a:spcAft>
                          <a:spcPts val="0"/>
                        </a:spcAft>
                      </a:pPr>
                      <a:r>
                        <a:rPr lang="es-ES" sz="1600" kern="50" dirty="0">
                          <a:effectLst/>
                          <a:latin typeface="Century Gothic" panose="020B0502020202020204" pitchFamily="34" charset="0"/>
                        </a:rPr>
                        <a:t>Participante 2</a:t>
                      </a:r>
                      <a:endParaRPr lang="en-US" sz="1600" kern="50" dirty="0">
                        <a:effectLst/>
                        <a:latin typeface="Century Gothic" panose="020B0502020202020204" pitchFamily="34" charset="0"/>
                        <a:ea typeface="Century Gothic"/>
                        <a:cs typeface="Times New Roman"/>
                      </a:endParaRPr>
                    </a:p>
                  </a:txBody>
                  <a:tcPr marT="0" marB="0" anchor="ctr">
                    <a:solidFill>
                      <a:schemeClr val="accent2">
                        <a:lumMod val="75000"/>
                      </a:schemeClr>
                    </a:solidFill>
                  </a:tcPr>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2 sobre el Tema A</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2 sobre el Tema B</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2 sobre el Tema C</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solidFill>
                            <a:schemeClr val="bg1"/>
                          </a:solidFill>
                          <a:effectLst/>
                          <a:latin typeface="Century Gothic" panose="020B0502020202020204" pitchFamily="34" charset="0"/>
                        </a:rPr>
                        <a:t>Resumen del caso 2</a:t>
                      </a:r>
                      <a:endParaRPr lang="en-US" sz="1600" kern="50" dirty="0">
                        <a:solidFill>
                          <a:schemeClr val="bg1"/>
                        </a:solidFill>
                        <a:effectLst/>
                        <a:latin typeface="Century Gothic" panose="020B0502020202020204" pitchFamily="34" charset="0"/>
                        <a:ea typeface="Century Gothic"/>
                        <a:cs typeface="Times New Roman"/>
                      </a:endParaRPr>
                    </a:p>
                  </a:txBody>
                  <a:tcPr marT="0" marB="0" anchor="ctr">
                    <a:solidFill>
                      <a:schemeClr val="accent2">
                        <a:lumMod val="75000"/>
                      </a:schemeClr>
                    </a:solidFill>
                  </a:tcPr>
                </a:tc>
                <a:extLst>
                  <a:ext uri="{0D108BD9-81ED-4DB2-BD59-A6C34878D82A}">
                    <a16:rowId xmlns:a16="http://schemas.microsoft.com/office/drawing/2014/main" val="10002"/>
                  </a:ext>
                </a:extLst>
              </a:tr>
              <a:tr h="760561">
                <a:tc>
                  <a:txBody>
                    <a:bodyPr/>
                    <a:lstStyle/>
                    <a:p>
                      <a:pPr algn="l">
                        <a:lnSpc>
                          <a:spcPct val="115000"/>
                        </a:lnSpc>
                        <a:spcAft>
                          <a:spcPts val="0"/>
                        </a:spcAft>
                      </a:pPr>
                      <a:r>
                        <a:rPr lang="es-ES" sz="1600" kern="50" dirty="0">
                          <a:effectLst/>
                          <a:latin typeface="Century Gothic" panose="020B0502020202020204" pitchFamily="34" charset="0"/>
                        </a:rPr>
                        <a:t>Participante 3</a:t>
                      </a:r>
                      <a:endParaRPr lang="en-US" sz="1600" kern="50" dirty="0">
                        <a:effectLst/>
                        <a:latin typeface="Century Gothic" panose="020B0502020202020204" pitchFamily="34" charset="0"/>
                        <a:ea typeface="Century Gothic"/>
                        <a:cs typeface="Times New Roman"/>
                      </a:endParaRPr>
                    </a:p>
                  </a:txBody>
                  <a:tcPr marT="0" marB="0" anchor="ctr">
                    <a:solidFill>
                      <a:schemeClr val="accent4"/>
                    </a:solidFill>
                  </a:tcPr>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3 sobre el Tema A</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3 sobre el Tema B</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effectLst/>
                          <a:latin typeface="Century Gothic" panose="020B0502020202020204" pitchFamily="34" charset="0"/>
                        </a:rPr>
                        <a:t>Pasajes de texto del participante 3 sobre el Tema C</a:t>
                      </a:r>
                      <a:endParaRPr lang="en-US" sz="1600" kern="50" dirty="0">
                        <a:effectLst/>
                        <a:latin typeface="Century Gothic" panose="020B0502020202020204" pitchFamily="34" charset="0"/>
                        <a:ea typeface="Century Gothic"/>
                        <a:cs typeface="Times New Roman"/>
                      </a:endParaRPr>
                    </a:p>
                  </a:txBody>
                  <a:tcPr marT="0" marB="0"/>
                </a:tc>
                <a:tc>
                  <a:txBody>
                    <a:bodyPr/>
                    <a:lstStyle/>
                    <a:p>
                      <a:pPr algn="l">
                        <a:lnSpc>
                          <a:spcPct val="115000"/>
                        </a:lnSpc>
                        <a:spcAft>
                          <a:spcPts val="0"/>
                        </a:spcAft>
                      </a:pPr>
                      <a:r>
                        <a:rPr lang="es-ES" sz="1600" kern="50" dirty="0">
                          <a:solidFill>
                            <a:schemeClr val="bg1"/>
                          </a:solidFill>
                          <a:effectLst/>
                          <a:latin typeface="Century Gothic" panose="020B0502020202020204" pitchFamily="34" charset="0"/>
                        </a:rPr>
                        <a:t>Resumen del caso 3</a:t>
                      </a:r>
                      <a:endParaRPr lang="en-US" sz="1600" kern="50" dirty="0">
                        <a:solidFill>
                          <a:schemeClr val="bg1"/>
                        </a:solidFill>
                        <a:effectLst/>
                        <a:latin typeface="Century Gothic" panose="020B0502020202020204" pitchFamily="34" charset="0"/>
                        <a:ea typeface="Century Gothic"/>
                        <a:cs typeface="Times New Roman"/>
                      </a:endParaRPr>
                    </a:p>
                  </a:txBody>
                  <a:tcPr marT="0" marB="0" anchor="ctr">
                    <a:solidFill>
                      <a:schemeClr val="accent4"/>
                    </a:solidFill>
                  </a:tcPr>
                </a:tc>
                <a:extLst>
                  <a:ext uri="{0D108BD9-81ED-4DB2-BD59-A6C34878D82A}">
                    <a16:rowId xmlns:a16="http://schemas.microsoft.com/office/drawing/2014/main" val="10003"/>
                  </a:ext>
                </a:extLst>
              </a:tr>
              <a:tr h="348972">
                <a:tc>
                  <a:txBody>
                    <a:bodyPr/>
                    <a:lstStyle/>
                    <a:p>
                      <a:pPr algn="just">
                        <a:lnSpc>
                          <a:spcPct val="150000"/>
                        </a:lnSpc>
                        <a:spcAft>
                          <a:spcPts val="0"/>
                        </a:spcAft>
                      </a:pPr>
                      <a:r>
                        <a:rPr lang="es-ES" sz="1600" kern="50" dirty="0">
                          <a:effectLst/>
                          <a:latin typeface="Century Gothic" panose="020B0502020202020204" pitchFamily="34" charset="0"/>
                        </a:rPr>
                        <a:t> </a:t>
                      </a:r>
                      <a:endParaRPr lang="en-US" sz="1600" kern="50" dirty="0">
                        <a:effectLst/>
                        <a:latin typeface="Century Gothic" panose="020B0502020202020204" pitchFamily="34" charset="0"/>
                        <a:ea typeface="Century Gothic"/>
                        <a:cs typeface="Times New Roman"/>
                      </a:endParaRPr>
                    </a:p>
                  </a:txBody>
                  <a:tcPr marT="0" marB="0">
                    <a:solidFill>
                      <a:schemeClr val="bg1"/>
                    </a:solidFill>
                  </a:tcPr>
                </a:tc>
                <a:tc gridSpan="4">
                  <a:txBody>
                    <a:bodyPr/>
                    <a:lstStyle/>
                    <a:p>
                      <a:pPr algn="ctr">
                        <a:lnSpc>
                          <a:spcPct val="150000"/>
                        </a:lnSpc>
                        <a:spcAft>
                          <a:spcPts val="0"/>
                        </a:spcAft>
                      </a:pPr>
                      <a:r>
                        <a:rPr lang="es-ES" sz="1600" b="1" kern="50" dirty="0">
                          <a:solidFill>
                            <a:schemeClr val="bg1"/>
                          </a:solidFill>
                          <a:effectLst/>
                          <a:latin typeface="Century Gothic" panose="020B0502020202020204" pitchFamily="34" charset="0"/>
                        </a:rPr>
                        <a:t>Análisis basado en la categorización para el: </a:t>
                      </a:r>
                      <a:endParaRPr lang="en-US" sz="1600" b="1" kern="50" dirty="0">
                        <a:solidFill>
                          <a:schemeClr val="bg1"/>
                        </a:solidFill>
                        <a:effectLst/>
                        <a:latin typeface="Century Gothic" panose="020B0502020202020204" pitchFamily="34" charset="0"/>
                        <a:ea typeface="Century Gothic"/>
                        <a:cs typeface="Times New Roman"/>
                      </a:endParaRPr>
                    </a:p>
                  </a:txBody>
                  <a:tcPr marT="0" marB="0">
                    <a:solidFill>
                      <a:srgbClr val="92D050"/>
                    </a:solidFill>
                  </a:tcPr>
                </a:tc>
                <a:tc hMerge="1">
                  <a:txBody>
                    <a:bodyPr/>
                    <a:lstStyle/>
                    <a:p>
                      <a:endParaRPr lang="es-ES"/>
                    </a:p>
                  </a:txBody>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val="10004"/>
                  </a:ext>
                </a:extLst>
              </a:tr>
              <a:tr h="464475">
                <a:tc>
                  <a:txBody>
                    <a:bodyPr/>
                    <a:lstStyle/>
                    <a:p>
                      <a:pPr algn="just">
                        <a:lnSpc>
                          <a:spcPct val="150000"/>
                        </a:lnSpc>
                        <a:spcAft>
                          <a:spcPts val="0"/>
                        </a:spcAft>
                      </a:pPr>
                      <a:r>
                        <a:rPr lang="es-ES" sz="1600" kern="50" dirty="0">
                          <a:effectLst/>
                          <a:latin typeface="Century Gothic" panose="020B0502020202020204" pitchFamily="34" charset="0"/>
                        </a:rPr>
                        <a:t> </a:t>
                      </a:r>
                      <a:endParaRPr lang="en-US" sz="1600" kern="50" dirty="0">
                        <a:effectLst/>
                        <a:latin typeface="Century Gothic" panose="020B0502020202020204" pitchFamily="34" charset="0"/>
                        <a:ea typeface="Century Gothic"/>
                        <a:cs typeface="Times New Roman"/>
                      </a:endParaRPr>
                    </a:p>
                  </a:txBody>
                  <a:tcPr marT="0" marB="0">
                    <a:solidFill>
                      <a:schemeClr val="bg1"/>
                    </a:solidFill>
                  </a:tcPr>
                </a:tc>
                <a:tc>
                  <a:txBody>
                    <a:bodyPr/>
                    <a:lstStyle/>
                    <a:p>
                      <a:pPr algn="ctr">
                        <a:lnSpc>
                          <a:spcPct val="150000"/>
                        </a:lnSpc>
                        <a:spcAft>
                          <a:spcPts val="0"/>
                        </a:spcAft>
                      </a:pPr>
                      <a:r>
                        <a:rPr lang="es-ES" sz="1600" kern="50" dirty="0">
                          <a:effectLst/>
                          <a:latin typeface="Century Gothic" panose="020B0502020202020204" pitchFamily="34" charset="0"/>
                        </a:rPr>
                        <a:t>Tema A</a:t>
                      </a:r>
                      <a:endParaRPr lang="en-US" sz="1600" kern="50" dirty="0">
                        <a:effectLst/>
                        <a:latin typeface="Century Gothic" panose="020B0502020202020204" pitchFamily="34" charset="0"/>
                        <a:ea typeface="Century Gothic"/>
                        <a:cs typeface="Times New Roman"/>
                      </a:endParaRPr>
                    </a:p>
                  </a:txBody>
                  <a:tcPr marT="0" marB="0" anchor="ctr">
                    <a:solidFill>
                      <a:schemeClr val="accent3">
                        <a:lumMod val="60000"/>
                        <a:lumOff val="40000"/>
                      </a:schemeClr>
                    </a:solidFill>
                  </a:tcPr>
                </a:tc>
                <a:tc>
                  <a:txBody>
                    <a:bodyPr/>
                    <a:lstStyle/>
                    <a:p>
                      <a:pPr algn="ctr">
                        <a:lnSpc>
                          <a:spcPct val="150000"/>
                        </a:lnSpc>
                        <a:spcAft>
                          <a:spcPts val="0"/>
                        </a:spcAft>
                      </a:pPr>
                      <a:r>
                        <a:rPr lang="es-ES" sz="1600" kern="50" dirty="0">
                          <a:effectLst/>
                          <a:latin typeface="Century Gothic" panose="020B0502020202020204" pitchFamily="34" charset="0"/>
                        </a:rPr>
                        <a:t>Tema B</a:t>
                      </a:r>
                      <a:endParaRPr lang="en-US" sz="1600" kern="50" dirty="0">
                        <a:effectLst/>
                        <a:latin typeface="Century Gothic" panose="020B0502020202020204" pitchFamily="34" charset="0"/>
                        <a:ea typeface="Century Gothic"/>
                        <a:cs typeface="Times New Roman"/>
                      </a:endParaRPr>
                    </a:p>
                  </a:txBody>
                  <a:tcPr marT="0" marB="0" anchor="ctr">
                    <a:solidFill>
                      <a:schemeClr val="accent4">
                        <a:lumMod val="60000"/>
                        <a:lumOff val="40000"/>
                      </a:schemeClr>
                    </a:solidFill>
                  </a:tcPr>
                </a:tc>
                <a:tc>
                  <a:txBody>
                    <a:bodyPr/>
                    <a:lstStyle/>
                    <a:p>
                      <a:pPr algn="ctr">
                        <a:lnSpc>
                          <a:spcPct val="150000"/>
                        </a:lnSpc>
                        <a:spcAft>
                          <a:spcPts val="0"/>
                        </a:spcAft>
                      </a:pPr>
                      <a:r>
                        <a:rPr lang="es-ES" sz="1600" kern="50" dirty="0">
                          <a:effectLst/>
                          <a:latin typeface="Century Gothic" panose="020B0502020202020204" pitchFamily="34" charset="0"/>
                        </a:rPr>
                        <a:t>Tema C</a:t>
                      </a:r>
                      <a:endParaRPr lang="en-US" sz="1600" kern="50" dirty="0">
                        <a:effectLst/>
                        <a:latin typeface="Century Gothic" panose="020B0502020202020204" pitchFamily="34" charset="0"/>
                        <a:ea typeface="Century Gothic"/>
                        <a:cs typeface="Times New Roman"/>
                      </a:endParaRPr>
                    </a:p>
                  </a:txBody>
                  <a:tcPr marT="0" marB="0" anchor="ctr">
                    <a:solidFill>
                      <a:schemeClr val="accent4">
                        <a:lumMod val="20000"/>
                        <a:lumOff val="80000"/>
                      </a:schemeClr>
                    </a:solidFill>
                  </a:tcPr>
                </a:tc>
                <a:tc>
                  <a:txBody>
                    <a:bodyPr/>
                    <a:lstStyle/>
                    <a:p>
                      <a:pPr algn="just">
                        <a:lnSpc>
                          <a:spcPct val="150000"/>
                        </a:lnSpc>
                        <a:spcAft>
                          <a:spcPts val="0"/>
                        </a:spcAft>
                      </a:pPr>
                      <a:r>
                        <a:rPr lang="es-ES" sz="1600" kern="50" dirty="0">
                          <a:effectLst/>
                          <a:latin typeface="Century Gothic" panose="020B0502020202020204" pitchFamily="34" charset="0"/>
                        </a:rPr>
                        <a:t> </a:t>
                      </a:r>
                      <a:endParaRPr lang="en-US" sz="1600" kern="50" dirty="0">
                        <a:effectLst/>
                        <a:latin typeface="Century Gothic" panose="020B0502020202020204" pitchFamily="34" charset="0"/>
                        <a:ea typeface="Century Gothic"/>
                        <a:cs typeface="Times New Roman"/>
                      </a:endParaRPr>
                    </a:p>
                  </a:txBody>
                  <a:tcPr marT="0" marB="0">
                    <a:solidFill>
                      <a:schemeClr val="bg1"/>
                    </a:solidFill>
                  </a:tcPr>
                </a:tc>
                <a:extLst>
                  <a:ext uri="{0D108BD9-81ED-4DB2-BD59-A6C34878D82A}">
                    <a16:rowId xmlns:a16="http://schemas.microsoft.com/office/drawing/2014/main" val="10005"/>
                  </a:ext>
                </a:extLst>
              </a:tr>
            </a:tbl>
          </a:graphicData>
        </a:graphic>
      </p:graphicFrame>
      <p:cxnSp>
        <p:nvCxnSpPr>
          <p:cNvPr id="6" name="5 Conector recto de flecha"/>
          <p:cNvCxnSpPr/>
          <p:nvPr/>
        </p:nvCxnSpPr>
        <p:spPr>
          <a:xfrm>
            <a:off x="2639616" y="1115144"/>
            <a:ext cx="7872875" cy="0"/>
          </a:xfrm>
          <a:prstGeom prst="straightConnector1">
            <a:avLst/>
          </a:prstGeom>
          <a:ln w="57150">
            <a:solidFill>
              <a:srgbClr val="76B72C"/>
            </a:solidFill>
            <a:tailEnd type="arrow"/>
          </a:ln>
        </p:spPr>
        <p:style>
          <a:lnRef idx="3">
            <a:schemeClr val="accent5"/>
          </a:lnRef>
          <a:fillRef idx="0">
            <a:schemeClr val="accent5"/>
          </a:fillRef>
          <a:effectRef idx="2">
            <a:schemeClr val="accent5"/>
          </a:effectRef>
          <a:fontRef idx="minor">
            <a:schemeClr val="tx1"/>
          </a:fontRef>
        </p:style>
      </p:cxnSp>
      <p:cxnSp>
        <p:nvCxnSpPr>
          <p:cNvPr id="7" name="6 Conector recto de flecha"/>
          <p:cNvCxnSpPr/>
          <p:nvPr/>
        </p:nvCxnSpPr>
        <p:spPr>
          <a:xfrm>
            <a:off x="182960" y="1763216"/>
            <a:ext cx="0" cy="3816424"/>
          </a:xfrm>
          <a:prstGeom prst="straightConnector1">
            <a:avLst/>
          </a:prstGeom>
          <a:ln w="57150">
            <a:solidFill>
              <a:srgbClr val="76B72C"/>
            </a:solidFill>
            <a:tailEnd type="arrow"/>
          </a:ln>
        </p:spPr>
        <p:style>
          <a:lnRef idx="3">
            <a:schemeClr val="accent3"/>
          </a:lnRef>
          <a:fillRef idx="0">
            <a:schemeClr val="accent3"/>
          </a:fillRef>
          <a:effectRef idx="2">
            <a:schemeClr val="accent3"/>
          </a:effectRef>
          <a:fontRef idx="minor">
            <a:schemeClr val="tx1"/>
          </a:fontRef>
        </p:style>
      </p:cxnSp>
      <p:sp>
        <p:nvSpPr>
          <p:cNvPr id="9"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b="1" dirty="0">
                <a:solidFill>
                  <a:srgbClr val="175080"/>
                </a:solidFill>
                <a:latin typeface="Century Gothic" panose="020B0502020202020204" pitchFamily="34" charset="0"/>
              </a:rPr>
              <a:t>La matriz de </a:t>
            </a:r>
            <a:r>
              <a:rPr lang="es-ES" b="1" dirty="0">
                <a:solidFill>
                  <a:srgbClr val="76B72C"/>
                </a:solidFill>
                <a:latin typeface="Century Gothic" panose="020B0502020202020204" pitchFamily="34" charset="0"/>
              </a:rPr>
              <a:t>perfil / </a:t>
            </a:r>
            <a:r>
              <a:rPr lang="es-ES" b="1" dirty="0">
                <a:solidFill>
                  <a:srgbClr val="1F497D"/>
                </a:solidFill>
                <a:latin typeface="Century Gothic" panose="020B0502020202020204" pitchFamily="34" charset="0"/>
              </a:rPr>
              <a:t>temática</a:t>
            </a:r>
            <a:endParaRPr lang="es-ES" b="1" dirty="0">
              <a:solidFill>
                <a:srgbClr val="76B72C"/>
              </a:solidFill>
              <a:latin typeface="Century Gothic" panose="020B0502020202020204" pitchFamily="34" charset="0"/>
            </a:endParaRPr>
          </a:p>
        </p:txBody>
      </p:sp>
      <p:sp>
        <p:nvSpPr>
          <p:cNvPr id="10"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266861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idx="1"/>
          </p:nvPr>
        </p:nvSpPr>
        <p:spPr>
          <a:xfrm>
            <a:off x="987137" y="1337231"/>
            <a:ext cx="10101418" cy="4481678"/>
          </a:xfrm>
        </p:spPr>
        <p:txBody>
          <a:bodyPr anchor="t">
            <a:normAutofit/>
          </a:bodyPr>
          <a:lstStyle/>
          <a:p>
            <a:pPr marL="430213" indent="-342900">
              <a:lnSpc>
                <a:spcPct val="150000"/>
              </a:lnSpc>
              <a:spcAft>
                <a:spcPts val="600"/>
              </a:spcAft>
              <a:buClr>
                <a:srgbClr val="76B72C"/>
              </a:buClr>
              <a:buFont typeface="Wingdings" panose="05000000000000000000" pitchFamily="2" charset="2"/>
              <a:buChar char="§"/>
              <a:defRPr/>
            </a:pPr>
            <a:r>
              <a:rPr lang="es-ES" sz="2000" dirty="0"/>
              <a:t>El análisis cualitativo implica en muchas ocasiones analizar los datos sistemáticamente dentro de marcos estructurados –matrices cualitativas-, resumir los datos y agruparlos en diferentes categorías</a:t>
            </a:r>
          </a:p>
          <a:p>
            <a:pPr marL="430213" indent="-342900">
              <a:lnSpc>
                <a:spcPct val="150000"/>
              </a:lnSpc>
              <a:spcAft>
                <a:spcPts val="600"/>
              </a:spcAft>
              <a:buClr>
                <a:srgbClr val="76B72C"/>
              </a:buClr>
              <a:buFont typeface="Wingdings" panose="05000000000000000000" pitchFamily="2" charset="2"/>
              <a:buChar char="§"/>
              <a:defRPr/>
            </a:pPr>
            <a:r>
              <a:rPr lang="es-ES" sz="2000" dirty="0"/>
              <a:t>La idea es buscar explicaciones teoréticas de determinados fenómenos así como similitudes y diferencias entre los segmentos de los datos</a:t>
            </a:r>
          </a:p>
          <a:p>
            <a:pPr marL="430213" indent="-342900">
              <a:lnSpc>
                <a:spcPct val="150000"/>
              </a:lnSpc>
              <a:spcAft>
                <a:spcPts val="600"/>
              </a:spcAft>
              <a:buClr>
                <a:srgbClr val="76B72C"/>
              </a:buClr>
              <a:buFont typeface="Wingdings" panose="05000000000000000000" pitchFamily="2" charset="2"/>
              <a:buChar char="§"/>
              <a:defRPr/>
            </a:pPr>
            <a:r>
              <a:rPr lang="es-ES" sz="2000" dirty="0"/>
              <a:t>El analista debe separar los fragmentos del discurso del participante con el objetivo de sintetizar y expresar lo que se dijo de modo abstracto y presentarlo de tal forma que sea comprensible para los destinatarios de los resultados de la investigación</a:t>
            </a:r>
          </a:p>
        </p:txBody>
      </p:sp>
      <p:sp>
        <p:nvSpPr>
          <p:cNvPr id="5" name="4 Marcador de número de diapositiva"/>
          <p:cNvSpPr>
            <a:spLocks noGrp="1"/>
          </p:cNvSpPr>
          <p:nvPr>
            <p:ph type="sldNum" sz="quarter" idx="12"/>
          </p:nvPr>
        </p:nvSpPr>
        <p:spPr/>
        <p:txBody>
          <a:bodyPr/>
          <a:lstStyle/>
          <a:p>
            <a:pPr>
              <a:defRPr/>
            </a:pPr>
            <a:fld id="{092C4560-F708-4CE3-A0B0-003FE503436D}" type="slidenum">
              <a:rPr lang="es-ES" smtClean="0"/>
              <a:pPr>
                <a:defRPr/>
              </a:pPr>
              <a:t>22</a:t>
            </a:fld>
            <a:endParaRPr lang="es-ES"/>
          </a:p>
        </p:txBody>
      </p:sp>
      <p:sp>
        <p:nvSpPr>
          <p:cNvPr id="7" name="Footer Placeholder 4"/>
          <p:cNvSpPr>
            <a:spLocks noGrp="1"/>
          </p:cNvSpPr>
          <p:nvPr>
            <p:ph type="ftr" sz="quarter" idx="11"/>
          </p:nvPr>
        </p:nvSpPr>
        <p:spPr>
          <a:xfrm>
            <a:off x="3692769" y="6322865"/>
            <a:ext cx="4343400" cy="365125"/>
          </a:xfrm>
        </p:spPr>
        <p:txBody>
          <a:bodyPr/>
          <a:lstStyle>
            <a:lvl1pPr>
              <a:defRPr b="0" i="0">
                <a:solidFill>
                  <a:srgbClr val="1F497D"/>
                </a:solidFill>
                <a:latin typeface="Century Gothic" panose="020B0502020202020204" pitchFamily="34" charset="0"/>
                <a:ea typeface="Century Gothic" panose="020B0502020202020204" pitchFamily="34" charset="0"/>
                <a:cs typeface="Arial" charset="0"/>
              </a:defRPr>
            </a:lvl1pPr>
          </a:lstStyle>
          <a:p>
            <a:r>
              <a:rPr lang="de-DE" dirty="0"/>
              <a:t>CualSoft – Dr. Antoni Casasempere – www.cualsoft.com</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El papel de los </a:t>
            </a:r>
            <a:r>
              <a:rPr lang="es-ES" dirty="0">
                <a:solidFill>
                  <a:srgbClr val="76B72C"/>
                </a:solidFill>
                <a:latin typeface="Arial" pitchFamily="34" charset="0"/>
                <a:cs typeface="Arial" pitchFamily="34" charset="0"/>
              </a:rPr>
              <a:t>resúmenes</a:t>
            </a:r>
          </a:p>
        </p:txBody>
      </p:sp>
      <p:sp>
        <p:nvSpPr>
          <p:cNvPr id="6"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Tree>
    <p:extLst>
      <p:ext uri="{BB962C8B-B14F-4D97-AF65-F5344CB8AC3E}">
        <p14:creationId xmlns:p14="http://schemas.microsoft.com/office/powerpoint/2010/main" val="294375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23</a:t>
            </a:fld>
            <a:endParaRPr lang="es-ES"/>
          </a:p>
        </p:txBody>
      </p:sp>
      <p:sp>
        <p:nvSpPr>
          <p:cNvPr id="5" name="2 Marcador de contenido"/>
          <p:cNvSpPr>
            <a:spLocks noGrp="1"/>
          </p:cNvSpPr>
          <p:nvPr>
            <p:ph idx="1"/>
          </p:nvPr>
        </p:nvSpPr>
        <p:spPr>
          <a:xfrm>
            <a:off x="872836" y="950389"/>
            <a:ext cx="10629900" cy="2155715"/>
          </a:xfrm>
        </p:spPr>
        <p:txBody>
          <a:bodyPr anchor="t">
            <a:normAutofit/>
          </a:bodyPr>
          <a:lstStyle/>
          <a:p>
            <a:pPr>
              <a:lnSpc>
                <a:spcPct val="150000"/>
              </a:lnSpc>
              <a:buClr>
                <a:srgbClr val="76B72C"/>
              </a:buClr>
              <a:buFont typeface="Wingdings" panose="05000000000000000000" pitchFamily="2" charset="2"/>
              <a:buChar char="§"/>
            </a:pPr>
            <a:r>
              <a:rPr lang="es-ES" sz="2000" dirty="0"/>
              <a:t>La idea es escribir resúmenes y poderlos editar posteriormente con el objetivo de presentar los resúmenes en matrices en fases posteriores del análisis</a:t>
            </a:r>
          </a:p>
          <a:p>
            <a:pPr>
              <a:lnSpc>
                <a:spcPct val="150000"/>
              </a:lnSpc>
              <a:buClr>
                <a:srgbClr val="76B72C"/>
              </a:buClr>
              <a:buFont typeface="Wingdings" panose="05000000000000000000" pitchFamily="2" charset="2"/>
              <a:buChar char="§"/>
            </a:pPr>
            <a:r>
              <a:rPr lang="es-ES" sz="2000" dirty="0"/>
              <a:t>Esta cuadrícula permite abstraer niveles en el proceso de categorización pero permaneciendo vinculados al segmento de texto original de los datos</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Tablas de </a:t>
            </a:r>
            <a:r>
              <a:rPr lang="es-ES" dirty="0">
                <a:solidFill>
                  <a:srgbClr val="76B72C"/>
                </a:solidFill>
                <a:latin typeface="Arial" pitchFamily="34" charset="0"/>
                <a:cs typeface="Arial" pitchFamily="34" charset="0"/>
              </a:rPr>
              <a:t>resumen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130" y="3106104"/>
            <a:ext cx="8305800" cy="297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MAXQDA - The Art of Data Analysis</a:t>
            </a:r>
            <a:endParaRPr lang="de-DE" dirty="0"/>
          </a:p>
        </p:txBody>
      </p:sp>
    </p:spTree>
    <p:extLst>
      <p:ext uri="{BB962C8B-B14F-4D97-AF65-F5344CB8AC3E}">
        <p14:creationId xmlns:p14="http://schemas.microsoft.com/office/powerpoint/2010/main" val="387386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24</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Análisis Cualitativo </a:t>
            </a:r>
            <a:r>
              <a:rPr lang="es-ES" dirty="0">
                <a:solidFill>
                  <a:srgbClr val="76B72C"/>
                </a:solidFill>
                <a:latin typeface="Arial" pitchFamily="34" charset="0"/>
                <a:cs typeface="Arial" pitchFamily="34" charset="0"/>
              </a:rPr>
              <a:t>Temático</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1286856" y="1152784"/>
            <a:ext cx="9884248" cy="4890764"/>
          </a:xfrm>
        </p:spPr>
        <p:txBody>
          <a:bodyPr anchor="ctr">
            <a:normAutofit/>
          </a:bodyPr>
          <a:lstStyle/>
          <a:p>
            <a:pPr marL="457200" indent="-457200">
              <a:lnSpc>
                <a:spcPct val="100000"/>
              </a:lnSpc>
              <a:spcAft>
                <a:spcPts val="600"/>
              </a:spcAft>
              <a:buClr>
                <a:srgbClr val="76B72C"/>
              </a:buClr>
              <a:buFont typeface="+mj-lt"/>
              <a:buAutoNum type="arabicPeriod"/>
            </a:pPr>
            <a:r>
              <a:rPr lang="es-ES" sz="2000" dirty="0"/>
              <a:t>Trabajo inicial con el texto: destacar los pasajes importantes de texto y escribir memos. Terminar con un </a:t>
            </a:r>
            <a:r>
              <a:rPr lang="es-ES" sz="2000" b="1" dirty="0"/>
              <a:t>resumen de caso</a:t>
            </a:r>
          </a:p>
          <a:p>
            <a:pPr marL="457200" indent="-457200">
              <a:lnSpc>
                <a:spcPct val="100000"/>
              </a:lnSpc>
              <a:spcAft>
                <a:spcPts val="600"/>
              </a:spcAft>
              <a:buClr>
                <a:srgbClr val="76B72C"/>
              </a:buClr>
              <a:buFont typeface="+mj-lt"/>
              <a:buAutoNum type="arabicPeriod"/>
            </a:pPr>
            <a:r>
              <a:rPr lang="es-ES" sz="2000" dirty="0">
                <a:solidFill>
                  <a:schemeClr val="accent1">
                    <a:lumMod val="75000"/>
                  </a:schemeClr>
                </a:solidFill>
              </a:rPr>
              <a:t>Desarrollar las principales categorías temáticas a partir de las preguntas de investigación o de los datos. Probar las categorías con una </a:t>
            </a:r>
            <a:r>
              <a:rPr lang="es-ES" sz="2000" b="1" dirty="0">
                <a:solidFill>
                  <a:schemeClr val="accent1">
                    <a:lumMod val="75000"/>
                  </a:schemeClr>
                </a:solidFill>
              </a:rPr>
              <a:t>muestra</a:t>
            </a:r>
            <a:r>
              <a:rPr lang="es-ES" sz="2000" dirty="0">
                <a:solidFill>
                  <a:schemeClr val="accent1">
                    <a:lumMod val="75000"/>
                  </a:schemeClr>
                </a:solidFill>
              </a:rPr>
              <a:t> de datos</a:t>
            </a:r>
          </a:p>
          <a:p>
            <a:pPr marL="457200" indent="-457200">
              <a:lnSpc>
                <a:spcPct val="100000"/>
              </a:lnSpc>
              <a:spcAft>
                <a:spcPts val="600"/>
              </a:spcAft>
              <a:buClr>
                <a:srgbClr val="76B72C"/>
              </a:buClr>
              <a:buFont typeface="+mj-lt"/>
              <a:buAutoNum type="arabicPeriod"/>
            </a:pPr>
            <a:r>
              <a:rPr lang="es-ES" sz="2000" dirty="0">
                <a:solidFill>
                  <a:schemeClr val="accent1">
                    <a:lumMod val="75000"/>
                  </a:schemeClr>
                </a:solidFill>
              </a:rPr>
              <a:t>Primera codificación. Codifica todos los datos usando las categorías principales. Un mismo pasaje de texto puede asignarse a </a:t>
            </a:r>
            <a:r>
              <a:rPr lang="es-ES" sz="2000" b="1" dirty="0">
                <a:solidFill>
                  <a:schemeClr val="accent1">
                    <a:lumMod val="75000"/>
                  </a:schemeClr>
                </a:solidFill>
              </a:rPr>
              <a:t>diferentes</a:t>
            </a:r>
            <a:r>
              <a:rPr lang="es-ES" sz="2000" dirty="0">
                <a:solidFill>
                  <a:schemeClr val="accent1">
                    <a:lumMod val="75000"/>
                  </a:schemeClr>
                </a:solidFill>
              </a:rPr>
              <a:t> categorías</a:t>
            </a:r>
          </a:p>
          <a:p>
            <a:pPr marL="457200" indent="-457200">
              <a:lnSpc>
                <a:spcPct val="100000"/>
              </a:lnSpc>
              <a:spcAft>
                <a:spcPts val="600"/>
              </a:spcAft>
              <a:buClr>
                <a:srgbClr val="76B72C"/>
              </a:buClr>
              <a:buFont typeface="+mj-lt"/>
              <a:buAutoNum type="arabicPeriod"/>
            </a:pPr>
            <a:r>
              <a:rPr lang="es-ES" sz="2000" dirty="0">
                <a:solidFill>
                  <a:schemeClr val="accent1">
                    <a:lumMod val="75000"/>
                  </a:schemeClr>
                </a:solidFill>
              </a:rPr>
              <a:t>Compila todos los pasajes de texto pertenecientes a la misma categoría principal</a:t>
            </a:r>
          </a:p>
          <a:p>
            <a:pPr marL="457200" indent="-457200">
              <a:lnSpc>
                <a:spcPct val="100000"/>
              </a:lnSpc>
              <a:spcAft>
                <a:spcPts val="600"/>
              </a:spcAft>
              <a:buClr>
                <a:srgbClr val="76B72C"/>
              </a:buClr>
              <a:buFont typeface="+mj-lt"/>
              <a:buAutoNum type="arabicPeriod"/>
            </a:pPr>
            <a:r>
              <a:rPr lang="es-ES" sz="2000" dirty="0">
                <a:solidFill>
                  <a:schemeClr val="accent1">
                    <a:lumMod val="75000"/>
                  </a:schemeClr>
                </a:solidFill>
              </a:rPr>
              <a:t>Crea subcategorías inductivamente en base a los datos analizados</a:t>
            </a:r>
          </a:p>
          <a:p>
            <a:pPr marL="457200" indent="-457200">
              <a:lnSpc>
                <a:spcPct val="100000"/>
              </a:lnSpc>
              <a:spcAft>
                <a:spcPts val="600"/>
              </a:spcAft>
              <a:buClr>
                <a:srgbClr val="76B72C"/>
              </a:buClr>
              <a:buFont typeface="+mj-lt"/>
              <a:buAutoNum type="arabicPeriod"/>
            </a:pPr>
            <a:r>
              <a:rPr lang="es-ES" sz="2000" dirty="0"/>
              <a:t>Segunda codificación. Codifica todos los datos usando el sistema de categorías elaborado</a:t>
            </a:r>
          </a:p>
          <a:p>
            <a:pPr marL="457200" indent="-457200">
              <a:lnSpc>
                <a:spcPct val="100000"/>
              </a:lnSpc>
              <a:spcAft>
                <a:spcPts val="600"/>
              </a:spcAft>
              <a:buClr>
                <a:srgbClr val="76B72C"/>
              </a:buClr>
              <a:buFont typeface="+mj-lt"/>
              <a:buAutoNum type="arabicPeriod"/>
            </a:pPr>
            <a:r>
              <a:rPr lang="es-ES" sz="2000" b="1" dirty="0"/>
              <a:t>Análisis</a:t>
            </a:r>
            <a:r>
              <a:rPr lang="es-ES" sz="2000" dirty="0"/>
              <a:t> basado en las categorías y presentación de </a:t>
            </a:r>
            <a:r>
              <a:rPr lang="es-ES" sz="2000" b="1" dirty="0"/>
              <a:t>resultados</a:t>
            </a:r>
          </a:p>
        </p:txBody>
      </p:sp>
    </p:spTree>
    <p:extLst>
      <p:ext uri="{BB962C8B-B14F-4D97-AF65-F5344CB8AC3E}">
        <p14:creationId xmlns:p14="http://schemas.microsoft.com/office/powerpoint/2010/main" val="280004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25</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Resúmenes </a:t>
            </a:r>
            <a:r>
              <a:rPr lang="es-ES" dirty="0">
                <a:solidFill>
                  <a:srgbClr val="76B72C"/>
                </a:solidFill>
                <a:latin typeface="Arial" pitchFamily="34" charset="0"/>
                <a:cs typeface="Arial" pitchFamily="34" charset="0"/>
              </a:rPr>
              <a:t>temáticos</a:t>
            </a:r>
            <a:r>
              <a:rPr lang="es-ES" dirty="0">
                <a:solidFill>
                  <a:srgbClr val="1F497D"/>
                </a:solidFill>
                <a:latin typeface="Arial" pitchFamily="34" charset="0"/>
                <a:cs typeface="Arial" pitchFamily="34" charset="0"/>
              </a:rPr>
              <a:t> basados en los casos</a:t>
            </a:r>
            <a:endParaRPr lang="es-ES"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1286856" y="1211855"/>
            <a:ext cx="9884248" cy="4912777"/>
          </a:xfrm>
        </p:spPr>
        <p:txBody>
          <a:bodyPr anchor="t">
            <a:normAutofit/>
          </a:bodyPr>
          <a:lstStyle/>
          <a:p>
            <a:pPr>
              <a:lnSpc>
                <a:spcPct val="100000"/>
              </a:lnSpc>
              <a:spcAft>
                <a:spcPts val="600"/>
              </a:spcAft>
              <a:buClr>
                <a:srgbClr val="76B72C"/>
              </a:buClr>
              <a:buFont typeface="Wingdings" panose="05000000000000000000" pitchFamily="2" charset="2"/>
              <a:buChar char="§"/>
            </a:pPr>
            <a:r>
              <a:rPr lang="es-ES" sz="2000" dirty="0"/>
              <a:t>Tras la segunda fase de codificación es aconsejable crear resúmenes temáticos</a:t>
            </a:r>
          </a:p>
          <a:p>
            <a:pPr>
              <a:lnSpc>
                <a:spcPct val="100000"/>
              </a:lnSpc>
              <a:spcAft>
                <a:spcPts val="600"/>
              </a:spcAft>
              <a:buClr>
                <a:srgbClr val="76B72C"/>
              </a:buClr>
              <a:buFont typeface="Wingdings" panose="05000000000000000000" pitchFamily="2" charset="2"/>
              <a:buChar char="§"/>
            </a:pPr>
            <a:r>
              <a:rPr lang="es-ES" sz="2000" dirty="0"/>
              <a:t>En lugar de segmentos, las celdas contienen resúmenes analíticos</a:t>
            </a:r>
          </a:p>
          <a:p>
            <a:pPr marL="457200" indent="-457200">
              <a:lnSpc>
                <a:spcPct val="100000"/>
              </a:lnSpc>
              <a:spcAft>
                <a:spcPts val="600"/>
              </a:spcAft>
              <a:buClr>
                <a:srgbClr val="76B72C"/>
              </a:buClr>
              <a:buFont typeface="+mj-lt"/>
              <a:buAutoNum type="arabicPeriod"/>
            </a:pPr>
            <a:r>
              <a:rPr lang="es-ES" sz="2000" dirty="0"/>
              <a:t>La matriz temática: apoyo de los resúmenes en MAXQDA</a:t>
            </a:r>
          </a:p>
          <a:p>
            <a:pPr marL="457200" indent="-457200">
              <a:lnSpc>
                <a:spcPct val="100000"/>
              </a:lnSpc>
              <a:spcAft>
                <a:spcPts val="600"/>
              </a:spcAft>
              <a:buClr>
                <a:srgbClr val="76B72C"/>
              </a:buClr>
              <a:buFont typeface="+mj-lt"/>
              <a:buAutoNum type="arabicPeriod"/>
            </a:pPr>
            <a:r>
              <a:rPr lang="es-ES" sz="2000" dirty="0"/>
              <a:t>Creación de resúmenes temáticos basados en los casos</a:t>
            </a:r>
          </a:p>
          <a:p>
            <a:pPr marL="457200" indent="-457200">
              <a:lnSpc>
                <a:spcPct val="100000"/>
              </a:lnSpc>
              <a:spcAft>
                <a:spcPts val="600"/>
              </a:spcAft>
              <a:buClr>
                <a:srgbClr val="76B72C"/>
              </a:buClr>
              <a:buFont typeface="+mj-lt"/>
              <a:buAutoNum type="arabicPeriod"/>
            </a:pPr>
            <a:r>
              <a:rPr lang="es-ES" sz="2000" dirty="0"/>
              <a:t>Vista global de los casos, ventajas:</a:t>
            </a:r>
          </a:p>
          <a:p>
            <a:pPr marL="914400" lvl="1" indent="-457200">
              <a:lnSpc>
                <a:spcPct val="100000"/>
              </a:lnSpc>
              <a:spcAft>
                <a:spcPts val="600"/>
              </a:spcAft>
              <a:buClr>
                <a:srgbClr val="76B72C"/>
              </a:buClr>
              <a:buFont typeface="+mj-lt"/>
              <a:buAutoNum type="alphaLcParenR"/>
            </a:pPr>
            <a:r>
              <a:rPr lang="es-ES" sz="1800" dirty="0"/>
              <a:t>Es sistemático</a:t>
            </a:r>
          </a:p>
          <a:p>
            <a:pPr marL="914400" lvl="1" indent="-457200">
              <a:lnSpc>
                <a:spcPct val="100000"/>
              </a:lnSpc>
              <a:spcAft>
                <a:spcPts val="600"/>
              </a:spcAft>
              <a:buClr>
                <a:srgbClr val="76B72C"/>
              </a:buClr>
              <a:buFont typeface="+mj-lt"/>
              <a:buAutoNum type="alphaLcParenR"/>
            </a:pPr>
            <a:r>
              <a:rPr lang="es-ES" sz="1800" dirty="0"/>
              <a:t>Basado en las evidencias originales</a:t>
            </a:r>
          </a:p>
          <a:p>
            <a:pPr marL="914400" lvl="1" indent="-457200">
              <a:lnSpc>
                <a:spcPct val="100000"/>
              </a:lnSpc>
              <a:spcAft>
                <a:spcPts val="600"/>
              </a:spcAft>
              <a:buClr>
                <a:srgbClr val="76B72C"/>
              </a:buClr>
              <a:buFont typeface="+mj-lt"/>
              <a:buAutoNum type="alphaLcParenR"/>
            </a:pPr>
            <a:r>
              <a:rPr lang="es-ES" sz="1800" dirty="0"/>
              <a:t>Se cubren todas las áreas de un tema dado</a:t>
            </a:r>
          </a:p>
          <a:p>
            <a:pPr marL="914400" lvl="1" indent="-457200">
              <a:lnSpc>
                <a:spcPct val="100000"/>
              </a:lnSpc>
              <a:spcAft>
                <a:spcPts val="600"/>
              </a:spcAft>
              <a:buClr>
                <a:srgbClr val="76B72C"/>
              </a:buClr>
              <a:buFont typeface="+mj-lt"/>
              <a:buAutoNum type="alphaLcParenR"/>
            </a:pPr>
            <a:r>
              <a:rPr lang="es-ES" sz="1800" dirty="0"/>
              <a:t>Análisis flexible y dinámico</a:t>
            </a:r>
          </a:p>
          <a:p>
            <a:pPr marL="914400" lvl="1" indent="-457200">
              <a:lnSpc>
                <a:spcPct val="100000"/>
              </a:lnSpc>
              <a:spcAft>
                <a:spcPts val="600"/>
              </a:spcAft>
              <a:buClr>
                <a:srgbClr val="76B72C"/>
              </a:buClr>
              <a:buFont typeface="+mj-lt"/>
              <a:buAutoNum type="alphaLcParenR"/>
            </a:pPr>
            <a:r>
              <a:rPr lang="es-ES" sz="1800" dirty="0"/>
              <a:t>Fácil trazar la relación entre la evidencia y el resumen</a:t>
            </a:r>
          </a:p>
          <a:p>
            <a:pPr marL="914400" lvl="1" indent="-457200">
              <a:lnSpc>
                <a:spcPct val="100000"/>
              </a:lnSpc>
              <a:spcAft>
                <a:spcPts val="600"/>
              </a:spcAft>
              <a:buClr>
                <a:srgbClr val="76B72C"/>
              </a:buClr>
              <a:buFont typeface="+mj-lt"/>
              <a:buAutoNum type="alphaLcParenR"/>
            </a:pPr>
            <a:r>
              <a:rPr lang="es-ES" sz="1800" dirty="0"/>
              <a:t>Prepara futuros procesos analíticos (análisis cruzado)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49" y="3701667"/>
            <a:ext cx="3422350" cy="242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5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26</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sz="3600" dirty="0">
                <a:solidFill>
                  <a:srgbClr val="175080"/>
                </a:solidFill>
                <a:latin typeface="Arial" pitchFamily="34" charset="0"/>
                <a:cs typeface="Arial" pitchFamily="34" charset="0"/>
              </a:rPr>
              <a:t>Análisis basado en </a:t>
            </a:r>
            <a:r>
              <a:rPr lang="es-ES" sz="3600" dirty="0">
                <a:solidFill>
                  <a:srgbClr val="76B72C"/>
                </a:solidFill>
                <a:latin typeface="Arial" pitchFamily="34" charset="0"/>
                <a:cs typeface="Arial" pitchFamily="34" charset="0"/>
              </a:rPr>
              <a:t>categorías</a:t>
            </a:r>
            <a:r>
              <a:rPr lang="es-ES" sz="3600" dirty="0">
                <a:solidFill>
                  <a:srgbClr val="1F497D"/>
                </a:solidFill>
                <a:latin typeface="Arial" pitchFamily="34" charset="0"/>
                <a:cs typeface="Arial" pitchFamily="34" charset="0"/>
              </a:rPr>
              <a:t>:</a:t>
            </a:r>
            <a:r>
              <a:rPr lang="es-ES" sz="3600" dirty="0">
                <a:solidFill>
                  <a:srgbClr val="76B72C"/>
                </a:solidFill>
                <a:latin typeface="Arial" pitchFamily="34" charset="0"/>
                <a:cs typeface="Arial" pitchFamily="34" charset="0"/>
              </a:rPr>
              <a:t> </a:t>
            </a:r>
            <a:r>
              <a:rPr lang="es-ES" sz="3600" dirty="0">
                <a:solidFill>
                  <a:srgbClr val="1F497D"/>
                </a:solidFill>
                <a:latin typeface="Arial" pitchFamily="34" charset="0"/>
                <a:cs typeface="Arial" pitchFamily="34" charset="0"/>
              </a:rPr>
              <a:t>presentación de resultados</a:t>
            </a:r>
            <a:endParaRPr lang="es-ES" sz="3600" dirty="0">
              <a:solidFill>
                <a:srgbClr val="76B72C"/>
              </a:solidFill>
              <a:latin typeface="Arial" pitchFamily="34" charset="0"/>
              <a:cs typeface="Arial" pitchFamily="34" charset="0"/>
            </a:endParaRP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1112704" y="1211855"/>
            <a:ext cx="10388906" cy="4912777"/>
          </a:xfrm>
        </p:spPr>
        <p:txBody>
          <a:bodyPr anchor="t">
            <a:normAutofit/>
          </a:bodyPr>
          <a:lstStyle/>
          <a:p>
            <a:pPr>
              <a:lnSpc>
                <a:spcPct val="100000"/>
              </a:lnSpc>
              <a:spcAft>
                <a:spcPts val="600"/>
              </a:spcAft>
              <a:buClr>
                <a:srgbClr val="76B72C"/>
              </a:buClr>
              <a:buFont typeface="Wingdings" panose="05000000000000000000" pitchFamily="2" charset="2"/>
              <a:buChar char="§"/>
            </a:pPr>
            <a:r>
              <a:rPr lang="es-ES" sz="2000" dirty="0"/>
              <a:t>Tras la segunda fase de codificación procede resolver el análisis y presentar resultados</a:t>
            </a:r>
          </a:p>
          <a:p>
            <a:pPr>
              <a:lnSpc>
                <a:spcPct val="100000"/>
              </a:lnSpc>
              <a:spcAft>
                <a:spcPts val="600"/>
              </a:spcAft>
              <a:buClr>
                <a:srgbClr val="76B72C"/>
              </a:buClr>
              <a:buFont typeface="Wingdings" panose="05000000000000000000" pitchFamily="2" charset="2"/>
              <a:buChar char="§"/>
            </a:pPr>
            <a:r>
              <a:rPr lang="es-ES" sz="2000" dirty="0"/>
              <a:t>Tipos de análisis y presentación de resultados en Análisis Temático Cualitativo</a:t>
            </a:r>
          </a:p>
          <a:p>
            <a:pPr marL="711200" indent="-347663">
              <a:lnSpc>
                <a:spcPct val="100000"/>
              </a:lnSpc>
              <a:spcAft>
                <a:spcPts val="600"/>
              </a:spcAft>
              <a:buClr>
                <a:srgbClr val="76B72C"/>
              </a:buClr>
              <a:buFont typeface="+mj-lt"/>
              <a:buAutoNum type="arabicPeriod"/>
            </a:pPr>
            <a:r>
              <a:rPr lang="es-ES" sz="2000" dirty="0"/>
              <a:t>Análisis descriptivo basado en las categorías de las principales categorías</a:t>
            </a:r>
          </a:p>
          <a:p>
            <a:pPr marL="711200" indent="-347663">
              <a:lnSpc>
                <a:spcPct val="100000"/>
              </a:lnSpc>
              <a:spcAft>
                <a:spcPts val="600"/>
              </a:spcAft>
              <a:buClr>
                <a:srgbClr val="76B72C"/>
              </a:buClr>
              <a:buFont typeface="+mj-lt"/>
              <a:buAutoNum type="arabicPeriod"/>
            </a:pPr>
            <a:r>
              <a:rPr lang="es-ES" sz="2000" dirty="0"/>
              <a:t>Relaciones entre sub-categorías dentro de una categoría principal</a:t>
            </a:r>
          </a:p>
          <a:p>
            <a:pPr marL="711200" indent="-347663">
              <a:lnSpc>
                <a:spcPct val="100000"/>
              </a:lnSpc>
              <a:spcAft>
                <a:spcPts val="600"/>
              </a:spcAft>
              <a:buClr>
                <a:srgbClr val="76B72C"/>
              </a:buClr>
              <a:buFont typeface="+mj-lt"/>
              <a:buAutoNum type="arabicPeriod"/>
            </a:pPr>
            <a:r>
              <a:rPr lang="es-ES" sz="2000" dirty="0"/>
              <a:t>Relaciones entre categorías</a:t>
            </a:r>
          </a:p>
          <a:p>
            <a:pPr marL="711200" indent="-347663">
              <a:lnSpc>
                <a:spcPct val="100000"/>
              </a:lnSpc>
              <a:spcAft>
                <a:spcPts val="600"/>
              </a:spcAft>
              <a:buClr>
                <a:srgbClr val="76B72C"/>
              </a:buClr>
              <a:buFont typeface="+mj-lt"/>
              <a:buAutoNum type="arabicPeriod"/>
            </a:pPr>
            <a:r>
              <a:rPr lang="es-ES" sz="2000" dirty="0"/>
              <a:t>Tablas cruzadas cuantitativas y cualitativas</a:t>
            </a:r>
          </a:p>
          <a:p>
            <a:pPr marL="711200" indent="-347663">
              <a:lnSpc>
                <a:spcPct val="100000"/>
              </a:lnSpc>
              <a:spcAft>
                <a:spcPts val="600"/>
              </a:spcAft>
              <a:buClr>
                <a:srgbClr val="76B72C"/>
              </a:buClr>
              <a:buFont typeface="+mj-lt"/>
              <a:buAutoNum type="arabicPeriod"/>
            </a:pPr>
            <a:r>
              <a:rPr lang="es-ES" sz="2000" dirty="0"/>
              <a:t>Representaciones gráficas y visualizaciones</a:t>
            </a:r>
          </a:p>
          <a:p>
            <a:pPr marL="711200" indent="-347663">
              <a:lnSpc>
                <a:spcPct val="100000"/>
              </a:lnSpc>
              <a:spcAft>
                <a:spcPts val="600"/>
              </a:spcAft>
              <a:buClr>
                <a:srgbClr val="76B72C"/>
              </a:buClr>
              <a:buFont typeface="+mj-lt"/>
              <a:buAutoNum type="arabicPeriod"/>
            </a:pPr>
            <a:r>
              <a:rPr lang="es-ES" sz="2000" dirty="0"/>
              <a:t>Vistas de conjunto de los casos</a:t>
            </a:r>
          </a:p>
          <a:p>
            <a:pPr marL="711200" indent="-347663">
              <a:lnSpc>
                <a:spcPct val="100000"/>
              </a:lnSpc>
              <a:spcAft>
                <a:spcPts val="600"/>
              </a:spcAft>
              <a:buClr>
                <a:srgbClr val="76B72C"/>
              </a:buClr>
              <a:buFont typeface="+mj-lt"/>
              <a:buAutoNum type="arabicPeriod"/>
            </a:pPr>
            <a:r>
              <a:rPr lang="es-ES" sz="2000" dirty="0"/>
              <a:t>Interpretación en profundidad de casos seleccionados</a:t>
            </a:r>
          </a:p>
        </p:txBody>
      </p:sp>
      <p:pic>
        <p:nvPicPr>
          <p:cNvPr id="3074" name="Picture 2" descr="H:\MAESTRO\PRINTSCREEN\2017\ScreenShot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146" y="3504320"/>
            <a:ext cx="39719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7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850" y="2290214"/>
            <a:ext cx="382345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491854F2-1018-47C0-A887-0EE0567917BA}" type="slidenum">
              <a:rPr lang="es-ES" smtClean="0"/>
              <a:pPr/>
              <a:t>27</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Análisis Cualitativo </a:t>
            </a:r>
            <a:r>
              <a:rPr lang="es-ES" dirty="0">
                <a:solidFill>
                  <a:srgbClr val="76B72C"/>
                </a:solidFill>
                <a:latin typeface="Arial" pitchFamily="34" charset="0"/>
                <a:cs typeface="Arial" pitchFamily="34" charset="0"/>
              </a:rPr>
              <a:t>Evaluativo</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570760" y="1013552"/>
            <a:ext cx="7295283" cy="4996946"/>
          </a:xfrm>
        </p:spPr>
        <p:txBody>
          <a:bodyPr anchor="ctr">
            <a:normAutofit/>
          </a:bodyPr>
          <a:lstStyle/>
          <a:p>
            <a:pPr marL="457200" indent="-457200">
              <a:lnSpc>
                <a:spcPct val="100000"/>
              </a:lnSpc>
              <a:spcAft>
                <a:spcPts val="600"/>
              </a:spcAft>
              <a:buClr>
                <a:srgbClr val="76B72C"/>
              </a:buClr>
              <a:buFont typeface="+mj-lt"/>
              <a:buAutoNum type="arabicPeriod"/>
            </a:pPr>
            <a:r>
              <a:rPr lang="es-ES" sz="2000" dirty="0"/>
              <a:t>Definir las categorías evaluativas</a:t>
            </a:r>
            <a:endParaRPr lang="es-ES" sz="2000" b="1" dirty="0"/>
          </a:p>
          <a:p>
            <a:pPr marL="457200" indent="-457200">
              <a:lnSpc>
                <a:spcPct val="100000"/>
              </a:lnSpc>
              <a:spcAft>
                <a:spcPts val="600"/>
              </a:spcAft>
              <a:buClr>
                <a:srgbClr val="76B72C"/>
              </a:buClr>
              <a:buFont typeface="+mj-lt"/>
              <a:buAutoNum type="arabicPeriod"/>
            </a:pPr>
            <a:r>
              <a:rPr lang="es-ES" sz="2000" dirty="0"/>
              <a:t>Identificar y codificar los pasajes de texto relevantes para la categoría evaluativa</a:t>
            </a:r>
          </a:p>
          <a:p>
            <a:pPr marL="457200" indent="-457200">
              <a:lnSpc>
                <a:spcPct val="100000"/>
              </a:lnSpc>
              <a:spcAft>
                <a:spcPts val="600"/>
              </a:spcAft>
              <a:buClr>
                <a:srgbClr val="76B72C"/>
              </a:buClr>
              <a:buFont typeface="+mj-lt"/>
              <a:buAutoNum type="arabicPeriod"/>
            </a:pPr>
            <a:r>
              <a:rPr lang="es-ES" sz="2000" dirty="0"/>
              <a:t>Compilar los segmentos de texto codificados con el mismo código</a:t>
            </a:r>
          </a:p>
          <a:p>
            <a:pPr marL="457200" indent="-457200">
              <a:lnSpc>
                <a:spcPct val="100000"/>
              </a:lnSpc>
              <a:spcAft>
                <a:spcPts val="600"/>
              </a:spcAft>
              <a:buClr>
                <a:srgbClr val="76B72C"/>
              </a:buClr>
              <a:buFont typeface="+mj-lt"/>
              <a:buAutoNum type="arabicPeriod"/>
            </a:pPr>
            <a:r>
              <a:rPr lang="es-ES" sz="2000" dirty="0"/>
              <a:t>Definir niveles (valores) para las categorías evaluativas y asignarlas a los segmentos de texto</a:t>
            </a:r>
          </a:p>
          <a:p>
            <a:pPr marL="457200" indent="-457200">
              <a:lnSpc>
                <a:spcPct val="100000"/>
              </a:lnSpc>
              <a:spcAft>
                <a:spcPts val="600"/>
              </a:spcAft>
              <a:buClr>
                <a:srgbClr val="76B72C"/>
              </a:buClr>
              <a:buFont typeface="+mj-lt"/>
              <a:buAutoNum type="arabicPeriod"/>
            </a:pPr>
            <a:r>
              <a:rPr lang="es-ES" sz="2000" dirty="0"/>
              <a:t>Evaluar y codificar la base de datos en su conjunto</a:t>
            </a:r>
          </a:p>
          <a:p>
            <a:pPr marL="457200" indent="-457200">
              <a:lnSpc>
                <a:spcPct val="100000"/>
              </a:lnSpc>
              <a:spcAft>
                <a:spcPts val="600"/>
              </a:spcAft>
              <a:buClr>
                <a:srgbClr val="76B72C"/>
              </a:buClr>
              <a:buFont typeface="+mj-lt"/>
              <a:buAutoNum type="arabicPeriod"/>
            </a:pPr>
            <a:r>
              <a:rPr lang="es-ES" sz="2000" b="1" dirty="0"/>
              <a:t>Análisis</a:t>
            </a:r>
            <a:r>
              <a:rPr lang="es-ES" sz="2000" dirty="0"/>
              <a:t> y presentación de </a:t>
            </a:r>
            <a:r>
              <a:rPr lang="es-ES" sz="2000" b="1" dirty="0"/>
              <a:t>resultados 1:</a:t>
            </a:r>
            <a:r>
              <a:rPr lang="es-ES" sz="2000" dirty="0"/>
              <a:t> Análisis basado en las categorías</a:t>
            </a:r>
            <a:r>
              <a:rPr lang="es-ES" sz="2000" b="1" dirty="0"/>
              <a:t> </a:t>
            </a:r>
          </a:p>
          <a:p>
            <a:pPr marL="457200" indent="-457200">
              <a:lnSpc>
                <a:spcPct val="100000"/>
              </a:lnSpc>
              <a:spcAft>
                <a:spcPts val="600"/>
              </a:spcAft>
              <a:buClr>
                <a:srgbClr val="76B72C"/>
              </a:buClr>
              <a:buFont typeface="+mj-lt"/>
              <a:buAutoNum type="arabicPeriod"/>
            </a:pPr>
            <a:r>
              <a:rPr lang="es-ES" sz="2000" b="1" dirty="0"/>
              <a:t>Análisis</a:t>
            </a:r>
            <a:r>
              <a:rPr lang="es-ES" sz="2000" dirty="0"/>
              <a:t> y presentación de </a:t>
            </a:r>
            <a:r>
              <a:rPr lang="es-ES" sz="2000" b="1" dirty="0"/>
              <a:t>resultados 2:</a:t>
            </a:r>
            <a:r>
              <a:rPr lang="es-ES" sz="2000" dirty="0"/>
              <a:t> vistas de conjunto e interpretación en profundidad de los casos</a:t>
            </a:r>
            <a:endParaRPr lang="es-ES" sz="20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865" y="969484"/>
            <a:ext cx="431351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3378" y="717484"/>
            <a:ext cx="2574000"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9578566" y="5658416"/>
            <a:ext cx="2508812" cy="35308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5375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28</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Ejemplo Análisis Cualitativo </a:t>
            </a:r>
            <a:r>
              <a:rPr lang="es-ES" dirty="0">
                <a:solidFill>
                  <a:srgbClr val="76B72C"/>
                </a:solidFill>
                <a:latin typeface="Arial" pitchFamily="34" charset="0"/>
                <a:cs typeface="Arial" pitchFamily="34" charset="0"/>
              </a:rPr>
              <a:t>Evaluativo</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991518" y="932507"/>
            <a:ext cx="10708395" cy="5225922"/>
          </a:xfrm>
        </p:spPr>
        <p:txBody>
          <a:bodyPr anchor="ctr">
            <a:normAutofit lnSpcReduction="10000"/>
          </a:bodyPr>
          <a:lstStyle/>
          <a:p>
            <a:pPr marL="363538" indent="-363538">
              <a:lnSpc>
                <a:spcPct val="100000"/>
              </a:lnSpc>
              <a:spcAft>
                <a:spcPts val="600"/>
              </a:spcAft>
              <a:buClr>
                <a:srgbClr val="76B72C"/>
              </a:buClr>
              <a:buFont typeface="+mj-lt"/>
              <a:buAutoNum type="arabicPeriod"/>
            </a:pPr>
            <a:r>
              <a:rPr lang="es-ES" sz="2000" dirty="0"/>
              <a:t>El método de evaluación con análisis de contenido implica que primero tenemos que crear la categoría ‘empatía’ como código que tenga como subcódigos ‘alta’, ‘inclasificable’ y ‘baja’. Sus definiciones se pueden crear como memos de código</a:t>
            </a:r>
          </a:p>
          <a:p>
            <a:pPr marL="363538" indent="-363538">
              <a:lnSpc>
                <a:spcPct val="100000"/>
              </a:lnSpc>
              <a:spcAft>
                <a:spcPts val="600"/>
              </a:spcAft>
              <a:buClr>
                <a:srgbClr val="76B72C"/>
              </a:buClr>
              <a:buFont typeface="+mj-lt"/>
              <a:buAutoNum type="arabicPeriod"/>
            </a:pPr>
            <a:r>
              <a:rPr lang="es-ES" sz="2000" dirty="0"/>
              <a:t>El paso siguiente es analizar todo nuestro material línea a línea; cuando todo el cuestionario esté analizado nos vamos a encontrar con una de las siguientes situaciones:</a:t>
            </a:r>
          </a:p>
          <a:p>
            <a:pPr marL="539750" lvl="1" indent="-176213">
              <a:lnSpc>
                <a:spcPct val="100000"/>
              </a:lnSpc>
              <a:spcAft>
                <a:spcPts val="600"/>
              </a:spcAft>
              <a:buClr>
                <a:srgbClr val="76B72C"/>
              </a:buClr>
              <a:buFont typeface="Wingdings" panose="05000000000000000000" pitchFamily="2" charset="2"/>
              <a:buChar char="§"/>
            </a:pPr>
            <a:r>
              <a:rPr lang="es-ES" sz="1800" dirty="0"/>
              <a:t>Los segmentos de texto del documento, cuestionario, se codifican con el mismo código, por ejemplo ‘empatía alta’, por tanto se puede afirmar que todo el caso tiene empatía alta</a:t>
            </a:r>
          </a:p>
          <a:p>
            <a:pPr marL="539750" lvl="1" indent="-176213">
              <a:lnSpc>
                <a:spcPct val="100000"/>
              </a:lnSpc>
              <a:spcAft>
                <a:spcPts val="600"/>
              </a:spcAft>
              <a:buClr>
                <a:srgbClr val="76B72C"/>
              </a:buClr>
              <a:buFont typeface="Wingdings" panose="05000000000000000000" pitchFamily="2" charset="2"/>
              <a:buChar char="§"/>
            </a:pPr>
            <a:r>
              <a:rPr lang="es-ES" sz="1800" dirty="0"/>
              <a:t>Los segmentos del documento se codifican con diferentes códigos pero uno de ellos tiene mayor frecuencia, por ejemplo tres con ‘alta empatía’. Tendría sentido decir que todo el caso tiene una ‘alta empatía’ ya que tuvo la mayor frecuencia</a:t>
            </a:r>
          </a:p>
          <a:p>
            <a:pPr marL="539750" lvl="1" indent="-176213">
              <a:lnSpc>
                <a:spcPct val="100000"/>
              </a:lnSpc>
              <a:spcAft>
                <a:spcPts val="600"/>
              </a:spcAft>
              <a:buClr>
                <a:srgbClr val="76B72C"/>
              </a:buClr>
              <a:buFont typeface="Wingdings" panose="05000000000000000000" pitchFamily="2" charset="2"/>
              <a:buChar char="§"/>
            </a:pPr>
            <a:r>
              <a:rPr lang="es-ES" sz="1800" dirty="0"/>
              <a:t>Los segmentos se codifican con diferentes subcódigos y ninguno de ellos tiene una frecuencia destacada respecto al resto. No podemos hacer una rápida categorización por tanto y los codificadores deberían comparar los segmentos codificados uno a uno y luego decidir qué categorización es la más apropiada para ese caso</a:t>
            </a:r>
          </a:p>
          <a:p>
            <a:pPr marL="539750" lvl="1" indent="-176213">
              <a:lnSpc>
                <a:spcPct val="100000"/>
              </a:lnSpc>
              <a:spcAft>
                <a:spcPts val="600"/>
              </a:spcAft>
              <a:buClr>
                <a:srgbClr val="76B72C"/>
              </a:buClr>
              <a:buFont typeface="Wingdings" panose="05000000000000000000" pitchFamily="2" charset="2"/>
              <a:buChar char="§"/>
            </a:pPr>
            <a:r>
              <a:rPr lang="es-ES" sz="1800" dirty="0"/>
              <a:t>Ningún segmento del caso se codifica con los subcódigos de empatía y el caso no contiene información sobre este tema y lo trataríamos como valor perdido</a:t>
            </a:r>
          </a:p>
        </p:txBody>
      </p:sp>
    </p:spTree>
    <p:extLst>
      <p:ext uri="{BB962C8B-B14F-4D97-AF65-F5344CB8AC3E}">
        <p14:creationId xmlns:p14="http://schemas.microsoft.com/office/powerpoint/2010/main" val="217405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033" y="2984588"/>
            <a:ext cx="5165223"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2 Marcador de contenido"/>
          <p:cNvSpPr>
            <a:spLocks noGrp="1"/>
          </p:cNvSpPr>
          <p:nvPr>
            <p:ph idx="1"/>
          </p:nvPr>
        </p:nvSpPr>
        <p:spPr>
          <a:xfrm>
            <a:off x="135802" y="977775"/>
            <a:ext cx="10936629" cy="5059698"/>
          </a:xfrm>
        </p:spPr>
        <p:txBody>
          <a:bodyPr anchor="ctr">
            <a:normAutofit/>
          </a:bodyPr>
          <a:lstStyle/>
          <a:p>
            <a:pPr>
              <a:lnSpc>
                <a:spcPct val="100000"/>
              </a:lnSpc>
              <a:spcAft>
                <a:spcPts val="600"/>
              </a:spcAft>
              <a:buClr>
                <a:srgbClr val="76B72C"/>
              </a:buClr>
              <a:buFont typeface="Wingdings" panose="05000000000000000000" pitchFamily="2" charset="2"/>
              <a:buChar char="§"/>
            </a:pPr>
            <a:r>
              <a:rPr lang="es-ES" sz="2000" dirty="0"/>
              <a:t>Las tipologías se basan en atributos o características: atributo espacial n-dimensiones</a:t>
            </a:r>
          </a:p>
          <a:p>
            <a:pPr>
              <a:lnSpc>
                <a:spcPct val="100000"/>
              </a:lnSpc>
              <a:spcAft>
                <a:spcPts val="600"/>
              </a:spcAft>
              <a:buClr>
                <a:srgbClr val="76B72C"/>
              </a:buClr>
              <a:buFont typeface="Wingdings" panose="05000000000000000000" pitchFamily="2" charset="2"/>
              <a:buChar char="§"/>
            </a:pPr>
            <a:r>
              <a:rPr lang="es-ES" sz="2000" dirty="0"/>
              <a:t>Más complejo que el análisis temático o evaluativo</a:t>
            </a:r>
          </a:p>
          <a:p>
            <a:pPr marL="361950" indent="-361950">
              <a:lnSpc>
                <a:spcPct val="100000"/>
              </a:lnSpc>
              <a:spcAft>
                <a:spcPts val="600"/>
              </a:spcAft>
              <a:buClr>
                <a:srgbClr val="76B72C"/>
              </a:buClr>
              <a:buFont typeface="+mj-lt"/>
              <a:buAutoNum type="arabicPeriod"/>
            </a:pPr>
            <a:r>
              <a:rPr lang="es-ES" sz="2000" b="1" dirty="0"/>
              <a:t>Determinar</a:t>
            </a:r>
            <a:r>
              <a:rPr lang="es-ES" sz="2000" dirty="0"/>
              <a:t> objetivos de construir tipos</a:t>
            </a:r>
            <a:endParaRPr lang="es-ES" sz="2000" b="1" dirty="0"/>
          </a:p>
          <a:p>
            <a:pPr marL="361950" indent="-361950">
              <a:lnSpc>
                <a:spcPct val="100000"/>
              </a:lnSpc>
              <a:spcAft>
                <a:spcPts val="600"/>
              </a:spcAft>
              <a:buClr>
                <a:srgbClr val="76B72C"/>
              </a:buClr>
              <a:buFont typeface="+mj-lt"/>
              <a:buAutoNum type="arabicPeriod"/>
            </a:pPr>
            <a:r>
              <a:rPr lang="es-ES" sz="2000" b="1" dirty="0"/>
              <a:t>Definir </a:t>
            </a:r>
            <a:r>
              <a:rPr lang="es-ES" sz="2000" dirty="0"/>
              <a:t>las dimensiones relevantes, determinar atributos espaciales y los datos a analizar</a:t>
            </a:r>
            <a:endParaRPr lang="es-ES" sz="2000" b="1" dirty="0"/>
          </a:p>
          <a:p>
            <a:pPr marL="361950" indent="-361950">
              <a:lnSpc>
                <a:spcPct val="100000"/>
              </a:lnSpc>
              <a:spcAft>
                <a:spcPts val="600"/>
              </a:spcAft>
              <a:buClr>
                <a:srgbClr val="76B72C"/>
              </a:buClr>
              <a:buFont typeface="+mj-lt"/>
              <a:buAutoNum type="arabicPeriod"/>
            </a:pPr>
            <a:r>
              <a:rPr lang="es-ES" sz="2000" b="1" dirty="0"/>
              <a:t>Codificar</a:t>
            </a:r>
            <a:r>
              <a:rPr lang="es-ES" sz="2000" dirty="0"/>
              <a:t> o recodificar los datos seleccionados</a:t>
            </a:r>
          </a:p>
          <a:p>
            <a:pPr marL="361950" indent="-361950">
              <a:lnSpc>
                <a:spcPct val="100000"/>
              </a:lnSpc>
              <a:spcAft>
                <a:spcPts val="600"/>
              </a:spcAft>
              <a:buClr>
                <a:srgbClr val="76B72C"/>
              </a:buClr>
              <a:buFont typeface="+mj-lt"/>
              <a:buAutoNum type="arabicPeriod"/>
            </a:pPr>
            <a:r>
              <a:rPr lang="es-ES" sz="2000" b="1" dirty="0"/>
              <a:t>Determinar </a:t>
            </a:r>
            <a:r>
              <a:rPr lang="es-ES" sz="2000" dirty="0"/>
              <a:t>el método a seguir para construir la tipología</a:t>
            </a:r>
          </a:p>
          <a:p>
            <a:pPr marL="361950" indent="-361950">
              <a:lnSpc>
                <a:spcPct val="100000"/>
              </a:lnSpc>
              <a:spcAft>
                <a:spcPts val="600"/>
              </a:spcAft>
              <a:buClr>
                <a:srgbClr val="76B72C"/>
              </a:buClr>
              <a:buFont typeface="+mj-lt"/>
              <a:buAutoNum type="arabicPeriod"/>
            </a:pPr>
            <a:r>
              <a:rPr lang="es-ES" sz="2000" b="1" dirty="0"/>
              <a:t>Asignar</a:t>
            </a:r>
            <a:r>
              <a:rPr lang="es-ES" sz="2000" dirty="0"/>
              <a:t> casos a los tipos</a:t>
            </a:r>
          </a:p>
          <a:p>
            <a:pPr marL="361950" indent="-361950">
              <a:lnSpc>
                <a:spcPct val="100000"/>
              </a:lnSpc>
              <a:spcAft>
                <a:spcPts val="600"/>
              </a:spcAft>
              <a:buClr>
                <a:srgbClr val="76B72C"/>
              </a:buClr>
              <a:buFont typeface="+mj-lt"/>
              <a:buAutoNum type="arabicPeriod"/>
            </a:pPr>
            <a:r>
              <a:rPr lang="es-ES" sz="2000" b="1" dirty="0"/>
              <a:t>Describir </a:t>
            </a:r>
            <a:r>
              <a:rPr lang="es-ES" sz="2000" dirty="0"/>
              <a:t>las tipologías y los tipos individuales</a:t>
            </a:r>
            <a:endParaRPr lang="es-ES" sz="2000" b="1" dirty="0"/>
          </a:p>
          <a:p>
            <a:pPr marL="361950" indent="-361950">
              <a:lnSpc>
                <a:spcPct val="100000"/>
              </a:lnSpc>
              <a:spcAft>
                <a:spcPts val="600"/>
              </a:spcAft>
              <a:buClr>
                <a:srgbClr val="76B72C"/>
              </a:buClr>
              <a:buFont typeface="+mj-lt"/>
              <a:buAutoNum type="arabicPeriod"/>
            </a:pPr>
            <a:r>
              <a:rPr lang="es-ES" sz="2000" b="1" dirty="0"/>
              <a:t>Analizar</a:t>
            </a:r>
            <a:r>
              <a:rPr lang="es-ES" sz="2000" dirty="0"/>
              <a:t> y presentar los resultados 1. Relaciones entre tipos</a:t>
            </a:r>
          </a:p>
          <a:p>
            <a:pPr marL="361950" indent="-361950">
              <a:lnSpc>
                <a:spcPct val="100000"/>
              </a:lnSpc>
              <a:spcAft>
                <a:spcPts val="600"/>
              </a:spcAft>
              <a:buClr>
                <a:srgbClr val="76B72C"/>
              </a:buClr>
              <a:buFont typeface="+mj-lt"/>
              <a:buAutoNum type="arabicPeriod"/>
            </a:pPr>
            <a:r>
              <a:rPr lang="es-ES" sz="2000" b="1" dirty="0"/>
              <a:t>Analizar</a:t>
            </a:r>
            <a:r>
              <a:rPr lang="es-ES" sz="2000" dirty="0"/>
              <a:t> y presentar los resultados 2. Interpretación en profundidad de los casos</a:t>
            </a:r>
            <a:endParaRPr lang="es-ES" sz="2000" b="1" dirty="0"/>
          </a:p>
        </p:txBody>
      </p:sp>
      <p:sp>
        <p:nvSpPr>
          <p:cNvPr id="4" name="3 Marcador de número de diapositiva"/>
          <p:cNvSpPr>
            <a:spLocks noGrp="1"/>
          </p:cNvSpPr>
          <p:nvPr>
            <p:ph type="sldNum" sz="quarter" idx="12"/>
          </p:nvPr>
        </p:nvSpPr>
        <p:spPr/>
        <p:txBody>
          <a:bodyPr/>
          <a:lstStyle/>
          <a:p>
            <a:fld id="{491854F2-1018-47C0-A887-0EE0567917BA}" type="slidenum">
              <a:rPr lang="es-ES" smtClean="0"/>
              <a:pPr/>
              <a:t>29</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Análisis Cualitativo </a:t>
            </a:r>
            <a:r>
              <a:rPr lang="es-ES" dirty="0">
                <a:solidFill>
                  <a:srgbClr val="76B72C"/>
                </a:solidFill>
                <a:latin typeface="Arial" pitchFamily="34" charset="0"/>
                <a:cs typeface="Arial" pitchFamily="34" charset="0"/>
              </a:rPr>
              <a:t>Tipológico</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10" name="9 Elipse"/>
          <p:cNvSpPr/>
          <p:nvPr/>
        </p:nvSpPr>
        <p:spPr>
          <a:xfrm>
            <a:off x="9451814" y="4327562"/>
            <a:ext cx="2508812" cy="288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481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0"/>
            <a:ext cx="12192000" cy="1179950"/>
          </a:xfrm>
        </p:spPr>
        <p:txBody>
          <a:bodyPr>
            <a:normAutofit/>
          </a:bodyPr>
          <a:lstStyle/>
          <a:p>
            <a:r>
              <a:rPr lang="de-DE" sz="4000" dirty="0" err="1">
                <a:solidFill>
                  <a:srgbClr val="074278"/>
                </a:solidFill>
                <a:latin typeface="Arial" charset="0"/>
                <a:ea typeface="Arial" charset="0"/>
              </a:rPr>
              <a:t>Licencias</a:t>
            </a:r>
            <a:r>
              <a:rPr lang="de-DE" sz="4000" dirty="0">
                <a:solidFill>
                  <a:srgbClr val="074278"/>
                </a:solidFill>
                <a:latin typeface="Arial" charset="0"/>
                <a:ea typeface="Arial" charset="0"/>
              </a:rPr>
              <a:t> de MAXQDA</a:t>
            </a:r>
          </a:p>
        </p:txBody>
      </p:sp>
      <p:sp>
        <p:nvSpPr>
          <p:cNvPr id="3" name="Footer Placeholder 2"/>
          <p:cNvSpPr>
            <a:spLocks noGrp="1"/>
          </p:cNvSpPr>
          <p:nvPr>
            <p:ph type="ftr" sz="quarter" idx="11"/>
          </p:nvPr>
        </p:nvSpPr>
        <p:spPr/>
        <p:txBody>
          <a:bodyPr/>
          <a:lstStyle/>
          <a:p>
            <a:r>
              <a:rPr lang="de-DE"/>
              <a:t>MAXQDA - The Art of Data Analysis</a:t>
            </a:r>
          </a:p>
        </p:txBody>
      </p:sp>
      <p:sp>
        <p:nvSpPr>
          <p:cNvPr id="13" name="Rectangle 12"/>
          <p:cNvSpPr/>
          <p:nvPr/>
        </p:nvSpPr>
        <p:spPr>
          <a:xfrm>
            <a:off x="7598583" y="2563711"/>
            <a:ext cx="3776889" cy="931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4F80"/>
                </a:solidFill>
                <a:latin typeface="Arial" charset="0"/>
                <a:ea typeface="Arial" charset="0"/>
                <a:cs typeface="Arial" charset="0"/>
              </a:rPr>
              <a:t>Niveles</a:t>
            </a:r>
            <a:r>
              <a:rPr lang="en-US" sz="2400" dirty="0">
                <a:solidFill>
                  <a:srgbClr val="004F80"/>
                </a:solidFill>
                <a:latin typeface="Arial" charset="0"/>
                <a:ea typeface="Arial" charset="0"/>
                <a:cs typeface="Arial" charset="0"/>
              </a:rPr>
              <a:t> de </a:t>
            </a:r>
            <a:r>
              <a:rPr lang="en-US" sz="2400" dirty="0" err="1">
                <a:solidFill>
                  <a:srgbClr val="004F80"/>
                </a:solidFill>
                <a:latin typeface="Arial" charset="0"/>
                <a:ea typeface="Arial" charset="0"/>
                <a:cs typeface="Arial" charset="0"/>
              </a:rPr>
              <a:t>precio</a:t>
            </a:r>
            <a:endParaRPr lang="en-US" sz="2400" dirty="0">
              <a:solidFill>
                <a:srgbClr val="004F80"/>
              </a:solidFill>
              <a:latin typeface="Arial" charset="0"/>
              <a:ea typeface="Arial" charset="0"/>
              <a:cs typeface="Arial" charset="0"/>
            </a:endParaRPr>
          </a:p>
          <a:p>
            <a:r>
              <a:rPr lang="en-US" dirty="0" err="1">
                <a:solidFill>
                  <a:srgbClr val="004F80"/>
                </a:solidFill>
                <a:latin typeface="Arial" charset="0"/>
                <a:ea typeface="Arial" charset="0"/>
                <a:cs typeface="Arial" charset="0"/>
              </a:rPr>
              <a:t>Educativo</a:t>
            </a:r>
            <a:r>
              <a:rPr lang="en-US" dirty="0">
                <a:solidFill>
                  <a:srgbClr val="004F80"/>
                </a:solidFill>
                <a:latin typeface="Arial" charset="0"/>
                <a:ea typeface="Arial" charset="0"/>
                <a:cs typeface="Arial" charset="0"/>
              </a:rPr>
              <a:t>, Gob/ONG, </a:t>
            </a:r>
            <a:r>
              <a:rPr lang="en-US" dirty="0" err="1">
                <a:solidFill>
                  <a:srgbClr val="004F80"/>
                </a:solidFill>
                <a:latin typeface="Arial" charset="0"/>
                <a:ea typeface="Arial" charset="0"/>
                <a:cs typeface="Arial" charset="0"/>
              </a:rPr>
              <a:t>Comercial</a:t>
            </a:r>
            <a:endParaRPr lang="en-US" dirty="0">
              <a:solidFill>
                <a:srgbClr val="004F80"/>
              </a:solidFill>
              <a:latin typeface="Arial" charset="0"/>
              <a:ea typeface="Arial" charset="0"/>
              <a:cs typeface="Arial" charset="0"/>
            </a:endParaRPr>
          </a:p>
        </p:txBody>
      </p:sp>
      <p:sp>
        <p:nvSpPr>
          <p:cNvPr id="15" name="Rectangle 14"/>
          <p:cNvSpPr/>
          <p:nvPr/>
        </p:nvSpPr>
        <p:spPr>
          <a:xfrm>
            <a:off x="7566257" y="1538019"/>
            <a:ext cx="3427060" cy="113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rgbClr val="004F80"/>
                </a:solidFill>
                <a:latin typeface="Arial" charset="0"/>
                <a:ea typeface="Arial" charset="0"/>
                <a:cs typeface="Arial" charset="0"/>
              </a:rPr>
              <a:t>Aplicación universal bajo Windows y Mac</a:t>
            </a:r>
            <a:endParaRPr lang="en-US" sz="2400" dirty="0">
              <a:solidFill>
                <a:srgbClr val="004F80"/>
              </a:solidFill>
              <a:latin typeface="Arial" charset="0"/>
              <a:ea typeface="Arial" charset="0"/>
              <a:cs typeface="Arial" charset="0"/>
            </a:endParaRPr>
          </a:p>
        </p:txBody>
      </p:sp>
      <p:sp>
        <p:nvSpPr>
          <p:cNvPr id="16" name="Rectangle 15"/>
          <p:cNvSpPr/>
          <p:nvPr/>
        </p:nvSpPr>
        <p:spPr>
          <a:xfrm>
            <a:off x="7598583" y="4689649"/>
            <a:ext cx="3583942" cy="1311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4F80"/>
                </a:solidFill>
                <a:latin typeface="Arial" charset="0"/>
                <a:ea typeface="Arial" charset="0"/>
                <a:cs typeface="Arial" charset="0"/>
              </a:rPr>
              <a:t>Licencias</a:t>
            </a:r>
            <a:r>
              <a:rPr lang="en-US" sz="2400" dirty="0">
                <a:solidFill>
                  <a:srgbClr val="004F80"/>
                </a:solidFill>
                <a:latin typeface="Arial" charset="0"/>
                <a:ea typeface="Arial" charset="0"/>
                <a:cs typeface="Arial" charset="0"/>
              </a:rPr>
              <a:t> </a:t>
            </a:r>
            <a:r>
              <a:rPr lang="en-US" sz="2400" dirty="0" err="1">
                <a:solidFill>
                  <a:srgbClr val="004F80"/>
                </a:solidFill>
                <a:latin typeface="Arial" charset="0"/>
                <a:ea typeface="Arial" charset="0"/>
                <a:cs typeface="Arial" charset="0"/>
              </a:rPr>
              <a:t>gratuitas</a:t>
            </a:r>
            <a:r>
              <a:rPr lang="en-US" sz="2400" dirty="0">
                <a:solidFill>
                  <a:srgbClr val="004F80"/>
                </a:solidFill>
                <a:latin typeface="Arial" charset="0"/>
                <a:ea typeface="Arial" charset="0"/>
                <a:cs typeface="Arial" charset="0"/>
              </a:rPr>
              <a:t> para </a:t>
            </a:r>
            <a:r>
              <a:rPr lang="en-US" sz="2400" dirty="0" err="1">
                <a:solidFill>
                  <a:srgbClr val="004F80"/>
                </a:solidFill>
                <a:latin typeface="Arial" charset="0"/>
                <a:ea typeface="Arial" charset="0"/>
                <a:cs typeface="Arial" charset="0"/>
              </a:rPr>
              <a:t>seminarios</a:t>
            </a:r>
            <a:endParaRPr lang="en-US" sz="2400" dirty="0">
              <a:solidFill>
                <a:srgbClr val="004F80"/>
              </a:solidFill>
              <a:latin typeface="Arial" charset="0"/>
              <a:ea typeface="Arial" charset="0"/>
              <a:cs typeface="Arial" charset="0"/>
            </a:endParaRPr>
          </a:p>
          <a:p>
            <a:r>
              <a:rPr lang="en-US" dirty="0">
                <a:solidFill>
                  <a:srgbClr val="004F80"/>
                </a:solidFill>
                <a:latin typeface="Arial" charset="0"/>
                <a:ea typeface="Arial" charset="0"/>
                <a:cs typeface="Arial" charset="0"/>
              </a:rPr>
              <a:t>Para </a:t>
            </a:r>
            <a:r>
              <a:rPr lang="en-US" dirty="0" err="1">
                <a:solidFill>
                  <a:srgbClr val="004F80"/>
                </a:solidFill>
                <a:latin typeface="Arial" charset="0"/>
                <a:ea typeface="Arial" charset="0"/>
                <a:cs typeface="Arial" charset="0"/>
              </a:rPr>
              <a:t>estudiantes</a:t>
            </a:r>
            <a:r>
              <a:rPr lang="en-US" dirty="0">
                <a:solidFill>
                  <a:srgbClr val="004F80"/>
                </a:solidFill>
                <a:latin typeface="Arial" charset="0"/>
                <a:ea typeface="Arial" charset="0"/>
                <a:cs typeface="Arial" charset="0"/>
              </a:rPr>
              <a:t> </a:t>
            </a:r>
            <a:r>
              <a:rPr lang="en-US" dirty="0" err="1">
                <a:solidFill>
                  <a:srgbClr val="004F80"/>
                </a:solidFill>
                <a:latin typeface="Arial" charset="0"/>
                <a:ea typeface="Arial" charset="0"/>
                <a:cs typeface="Arial" charset="0"/>
              </a:rPr>
              <a:t>en</a:t>
            </a:r>
            <a:r>
              <a:rPr lang="en-US" dirty="0">
                <a:solidFill>
                  <a:srgbClr val="004F80"/>
                </a:solidFill>
                <a:latin typeface="Arial" charset="0"/>
                <a:ea typeface="Arial" charset="0"/>
                <a:cs typeface="Arial" charset="0"/>
              </a:rPr>
              <a:t> </a:t>
            </a:r>
            <a:r>
              <a:rPr lang="en-US" dirty="0" err="1">
                <a:solidFill>
                  <a:srgbClr val="004F80"/>
                </a:solidFill>
                <a:latin typeface="Arial" charset="0"/>
                <a:ea typeface="Arial" charset="0"/>
                <a:cs typeface="Arial" charset="0"/>
              </a:rPr>
              <a:t>seminarios</a:t>
            </a:r>
            <a:r>
              <a:rPr lang="en-US" dirty="0">
                <a:solidFill>
                  <a:srgbClr val="004F80"/>
                </a:solidFill>
                <a:latin typeface="Arial" charset="0"/>
                <a:ea typeface="Arial" charset="0"/>
                <a:cs typeface="Arial" charset="0"/>
              </a:rPr>
              <a:t> </a:t>
            </a:r>
            <a:r>
              <a:rPr lang="en-US" dirty="0" err="1">
                <a:solidFill>
                  <a:srgbClr val="004F80"/>
                </a:solidFill>
                <a:latin typeface="Arial" charset="0"/>
                <a:ea typeface="Arial" charset="0"/>
                <a:cs typeface="Arial" charset="0"/>
              </a:rPr>
              <a:t>metodológicos</a:t>
            </a:r>
            <a:endParaRPr lang="en-US" dirty="0">
              <a:solidFill>
                <a:srgbClr val="004F80"/>
              </a:solidFill>
              <a:latin typeface="Arial" charset="0"/>
              <a:ea typeface="Arial" charset="0"/>
              <a:cs typeface="Arial" charset="0"/>
            </a:endParaRPr>
          </a:p>
        </p:txBody>
      </p:sp>
      <p:sp>
        <p:nvSpPr>
          <p:cNvPr id="28" name="Rectangle 27"/>
          <p:cNvSpPr/>
          <p:nvPr/>
        </p:nvSpPr>
        <p:spPr>
          <a:xfrm rot="5400000" flipV="1">
            <a:off x="5550264" y="3679042"/>
            <a:ext cx="3947160" cy="67204"/>
          </a:xfrm>
          <a:prstGeom prst="rect">
            <a:avLst/>
          </a:prstGeom>
          <a:solidFill>
            <a:srgbClr val="76B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228207" y="1645614"/>
            <a:ext cx="5436098" cy="3971093"/>
            <a:chOff x="967731" y="1655547"/>
            <a:chExt cx="5436098" cy="3971093"/>
          </a:xfrm>
        </p:grpSpPr>
        <p:sp>
          <p:nvSpPr>
            <p:cNvPr id="19" name="Textfeld 18">
              <a:extLst>
                <a:ext uri="{FF2B5EF4-FFF2-40B4-BE49-F238E27FC236}">
                  <a16:creationId xmlns:a16="http://schemas.microsoft.com/office/drawing/2014/main" id="{E3A94A0A-9458-4E35-9911-33026E34CB6A}"/>
                </a:ext>
              </a:extLst>
            </p:cNvPr>
            <p:cNvSpPr txBox="1"/>
            <p:nvPr/>
          </p:nvSpPr>
          <p:spPr>
            <a:xfrm>
              <a:off x="2281861" y="1681354"/>
              <a:ext cx="3121653" cy="738664"/>
            </a:xfrm>
            <a:prstGeom prst="rect">
              <a:avLst/>
            </a:prstGeom>
            <a:noFill/>
          </p:spPr>
          <p:txBody>
            <a:bodyPr wrap="square" rtlCol="0">
              <a:spAutoFit/>
            </a:bodyPr>
            <a:lstStyle/>
            <a:p>
              <a:r>
                <a:rPr lang="de-DE" sz="2400" dirty="0" err="1">
                  <a:solidFill>
                    <a:srgbClr val="004F80"/>
                  </a:solidFill>
                  <a:latin typeface="Arial" charset="0"/>
                  <a:ea typeface="Arial" charset="0"/>
                  <a:cs typeface="Arial" charset="0"/>
                </a:rPr>
                <a:t>Licencia</a:t>
              </a:r>
              <a:r>
                <a:rPr lang="de-DE" sz="2400" dirty="0">
                  <a:solidFill>
                    <a:srgbClr val="004F80"/>
                  </a:solidFill>
                  <a:latin typeface="Arial" charset="0"/>
                  <a:ea typeface="Arial" charset="0"/>
                  <a:cs typeface="Arial" charset="0"/>
                </a:rPr>
                <a:t> personal</a:t>
              </a:r>
            </a:p>
            <a:p>
              <a:r>
                <a:rPr lang="de-DE" dirty="0">
                  <a:solidFill>
                    <a:srgbClr val="004F80"/>
                  </a:solidFill>
                  <a:latin typeface="Arial" charset="0"/>
                  <a:ea typeface="Arial" charset="0"/>
                  <a:cs typeface="Arial" charset="0"/>
                </a:rPr>
                <a:t>1 </a:t>
              </a:r>
              <a:r>
                <a:rPr lang="de-DE" dirty="0" err="1">
                  <a:solidFill>
                    <a:srgbClr val="004F80"/>
                  </a:solidFill>
                  <a:latin typeface="Arial" charset="0"/>
                  <a:ea typeface="Arial" charset="0"/>
                  <a:cs typeface="Arial" charset="0"/>
                </a:rPr>
                <a:t>usario</a:t>
              </a:r>
              <a:r>
                <a:rPr lang="de-DE" dirty="0">
                  <a:solidFill>
                    <a:srgbClr val="004F80"/>
                  </a:solidFill>
                  <a:latin typeface="Arial" charset="0"/>
                  <a:ea typeface="Arial" charset="0"/>
                  <a:cs typeface="Arial" charset="0"/>
                </a:rPr>
                <a:t> – 2 </a:t>
              </a:r>
              <a:r>
                <a:rPr lang="de-DE" dirty="0" err="1">
                  <a:solidFill>
                    <a:srgbClr val="004F80"/>
                  </a:solidFill>
                  <a:latin typeface="Arial" charset="0"/>
                  <a:ea typeface="Arial" charset="0"/>
                  <a:cs typeface="Arial" charset="0"/>
                </a:rPr>
                <a:t>computadoras</a:t>
              </a:r>
              <a:endParaRPr lang="en-US" dirty="0">
                <a:solidFill>
                  <a:srgbClr val="004F80"/>
                </a:solidFill>
                <a:latin typeface="Arial" charset="0"/>
                <a:ea typeface="Arial" charset="0"/>
                <a:cs typeface="Arial" charset="0"/>
              </a:endParaRPr>
            </a:p>
          </p:txBody>
        </p:sp>
        <p:sp>
          <p:nvSpPr>
            <p:cNvPr id="20" name="Textfeld 19">
              <a:extLst>
                <a:ext uri="{FF2B5EF4-FFF2-40B4-BE49-F238E27FC236}">
                  <a16:creationId xmlns:a16="http://schemas.microsoft.com/office/drawing/2014/main" id="{8863FE38-096E-4075-9458-A834D013B943}"/>
                </a:ext>
              </a:extLst>
            </p:cNvPr>
            <p:cNvSpPr txBox="1"/>
            <p:nvPr/>
          </p:nvSpPr>
          <p:spPr>
            <a:xfrm>
              <a:off x="2289029" y="2694813"/>
              <a:ext cx="3420065" cy="738664"/>
            </a:xfrm>
            <a:prstGeom prst="rect">
              <a:avLst/>
            </a:prstGeom>
            <a:noFill/>
          </p:spPr>
          <p:txBody>
            <a:bodyPr wrap="square" rtlCol="0">
              <a:spAutoFit/>
            </a:bodyPr>
            <a:lstStyle/>
            <a:p>
              <a:r>
                <a:rPr lang="de-DE" sz="2400" dirty="0" err="1">
                  <a:solidFill>
                    <a:srgbClr val="004F80"/>
                  </a:solidFill>
                  <a:latin typeface="Arial" charset="0"/>
                  <a:ea typeface="Arial" charset="0"/>
                  <a:cs typeface="Arial" charset="0"/>
                </a:rPr>
                <a:t>Licencia</a:t>
              </a:r>
              <a:r>
                <a:rPr lang="de-DE" sz="2400" dirty="0">
                  <a:solidFill>
                    <a:srgbClr val="004F80"/>
                  </a:solidFill>
                  <a:latin typeface="Arial" charset="0"/>
                  <a:ea typeface="Arial" charset="0"/>
                  <a:cs typeface="Arial" charset="0"/>
                </a:rPr>
                <a:t> </a:t>
              </a:r>
              <a:r>
                <a:rPr lang="de-DE" sz="2400" dirty="0" err="1">
                  <a:solidFill>
                    <a:srgbClr val="004F80"/>
                  </a:solidFill>
                  <a:latin typeface="Arial" charset="0"/>
                  <a:ea typeface="Arial" charset="0"/>
                  <a:cs typeface="Arial" charset="0"/>
                </a:rPr>
                <a:t>portátil</a:t>
              </a:r>
              <a:endParaRPr lang="de-DE" sz="2400" dirty="0">
                <a:solidFill>
                  <a:srgbClr val="004F80"/>
                </a:solidFill>
                <a:latin typeface="Arial" charset="0"/>
                <a:ea typeface="Arial" charset="0"/>
                <a:cs typeface="Arial" charset="0"/>
              </a:endParaRPr>
            </a:p>
            <a:p>
              <a:r>
                <a:rPr lang="de-DE" dirty="0">
                  <a:solidFill>
                    <a:srgbClr val="004F80"/>
                  </a:solidFill>
                  <a:latin typeface="Arial" charset="0"/>
                  <a:ea typeface="Arial" charset="0"/>
                  <a:cs typeface="Arial" charset="0"/>
                </a:rPr>
                <a:t>MAXQDA en </a:t>
              </a:r>
              <a:r>
                <a:rPr lang="de-DE" dirty="0" err="1">
                  <a:solidFill>
                    <a:srgbClr val="004F80"/>
                  </a:solidFill>
                  <a:latin typeface="Arial" charset="0"/>
                  <a:ea typeface="Arial" charset="0"/>
                  <a:cs typeface="Arial" charset="0"/>
                </a:rPr>
                <a:t>una</a:t>
              </a:r>
              <a:r>
                <a:rPr lang="de-DE" dirty="0">
                  <a:solidFill>
                    <a:srgbClr val="004F80"/>
                  </a:solidFill>
                  <a:latin typeface="Arial" charset="0"/>
                  <a:ea typeface="Arial" charset="0"/>
                  <a:cs typeface="Arial" charset="0"/>
                </a:rPr>
                <a:t> memoria USB</a:t>
              </a:r>
              <a:endParaRPr lang="en-US" dirty="0">
                <a:solidFill>
                  <a:srgbClr val="004F80"/>
                </a:solidFill>
                <a:latin typeface="Arial" charset="0"/>
                <a:ea typeface="Arial" charset="0"/>
                <a:cs typeface="Arial" charset="0"/>
              </a:endParaRPr>
            </a:p>
          </p:txBody>
        </p:sp>
        <p:sp>
          <p:nvSpPr>
            <p:cNvPr id="21" name="Textfeld 20">
              <a:extLst>
                <a:ext uri="{FF2B5EF4-FFF2-40B4-BE49-F238E27FC236}">
                  <a16:creationId xmlns:a16="http://schemas.microsoft.com/office/drawing/2014/main" id="{C0C7DAD2-57AB-4967-B995-B4F4BDE158E7}"/>
                </a:ext>
              </a:extLst>
            </p:cNvPr>
            <p:cNvSpPr txBox="1"/>
            <p:nvPr/>
          </p:nvSpPr>
          <p:spPr>
            <a:xfrm>
              <a:off x="2289029" y="3683919"/>
              <a:ext cx="3624792" cy="1015663"/>
            </a:xfrm>
            <a:prstGeom prst="rect">
              <a:avLst/>
            </a:prstGeom>
            <a:noFill/>
          </p:spPr>
          <p:txBody>
            <a:bodyPr wrap="square" rtlCol="0">
              <a:spAutoFit/>
            </a:bodyPr>
            <a:lstStyle/>
            <a:p>
              <a:r>
                <a:rPr lang="de-DE" sz="2400" dirty="0" err="1">
                  <a:solidFill>
                    <a:srgbClr val="004F80"/>
                  </a:solidFill>
                  <a:latin typeface="Arial" charset="0"/>
                  <a:ea typeface="Arial" charset="0"/>
                  <a:cs typeface="Arial" charset="0"/>
                </a:rPr>
                <a:t>Licencia</a:t>
              </a:r>
              <a:r>
                <a:rPr lang="de-DE" sz="2400" dirty="0">
                  <a:solidFill>
                    <a:srgbClr val="004F80"/>
                  </a:solidFill>
                  <a:latin typeface="Arial" charset="0"/>
                  <a:ea typeface="Arial" charset="0"/>
                  <a:cs typeface="Arial" charset="0"/>
                </a:rPr>
                <a:t> de </a:t>
              </a:r>
              <a:r>
                <a:rPr lang="de-DE" sz="2400" dirty="0" err="1">
                  <a:solidFill>
                    <a:srgbClr val="004F80"/>
                  </a:solidFill>
                  <a:latin typeface="Arial" charset="0"/>
                  <a:ea typeface="Arial" charset="0"/>
                  <a:cs typeface="Arial" charset="0"/>
                </a:rPr>
                <a:t>red</a:t>
              </a:r>
              <a:endParaRPr lang="de-DE" sz="2400" dirty="0">
                <a:solidFill>
                  <a:srgbClr val="004F80"/>
                </a:solidFill>
                <a:latin typeface="Arial" charset="0"/>
                <a:ea typeface="Arial" charset="0"/>
                <a:cs typeface="Arial" charset="0"/>
              </a:endParaRPr>
            </a:p>
            <a:p>
              <a:r>
                <a:rPr lang="de-DE" dirty="0" err="1">
                  <a:solidFill>
                    <a:srgbClr val="004F80"/>
                  </a:solidFill>
                  <a:latin typeface="Arial" charset="0"/>
                  <a:ea typeface="Arial" charset="0"/>
                  <a:cs typeface="Arial" charset="0"/>
                </a:rPr>
                <a:t>Compra</a:t>
              </a:r>
              <a:r>
                <a:rPr lang="de-DE" dirty="0">
                  <a:solidFill>
                    <a:srgbClr val="004F80"/>
                  </a:solidFill>
                  <a:latin typeface="Arial" charset="0"/>
                  <a:ea typeface="Arial" charset="0"/>
                  <a:cs typeface="Arial" charset="0"/>
                </a:rPr>
                <a:t> </a:t>
              </a:r>
              <a:r>
                <a:rPr lang="de-DE" dirty="0" err="1">
                  <a:solidFill>
                    <a:srgbClr val="004F80"/>
                  </a:solidFill>
                  <a:latin typeface="Arial" charset="0"/>
                  <a:ea typeface="Arial" charset="0"/>
                  <a:cs typeface="Arial" charset="0"/>
                </a:rPr>
                <a:t>mínima</a:t>
              </a:r>
              <a:r>
                <a:rPr lang="de-DE" dirty="0">
                  <a:solidFill>
                    <a:srgbClr val="004F80"/>
                  </a:solidFill>
                  <a:latin typeface="Arial" charset="0"/>
                  <a:ea typeface="Arial" charset="0"/>
                  <a:cs typeface="Arial" charset="0"/>
                </a:rPr>
                <a:t> de 5 </a:t>
              </a:r>
              <a:r>
                <a:rPr lang="de-DE" dirty="0" err="1">
                  <a:solidFill>
                    <a:srgbClr val="004F80"/>
                  </a:solidFill>
                  <a:latin typeface="Arial" charset="0"/>
                  <a:ea typeface="Arial" charset="0"/>
                  <a:cs typeface="Arial" charset="0"/>
                </a:rPr>
                <a:t>licencias</a:t>
              </a:r>
              <a:r>
                <a:rPr lang="de-DE" dirty="0">
                  <a:solidFill>
                    <a:srgbClr val="004F80"/>
                  </a:solidFill>
                  <a:latin typeface="Arial" charset="0"/>
                  <a:ea typeface="Arial" charset="0"/>
                  <a:cs typeface="Arial" charset="0"/>
                </a:rPr>
                <a:t> – </a:t>
              </a:r>
            </a:p>
            <a:p>
              <a:r>
                <a:rPr lang="de-DE" dirty="0" err="1">
                  <a:solidFill>
                    <a:srgbClr val="004F80"/>
                  </a:solidFill>
                  <a:latin typeface="Arial" charset="0"/>
                  <a:ea typeface="Arial" charset="0"/>
                  <a:cs typeface="Arial" charset="0"/>
                </a:rPr>
                <a:t>Licencia</a:t>
              </a:r>
              <a:r>
                <a:rPr lang="de-DE" dirty="0">
                  <a:solidFill>
                    <a:srgbClr val="004F80"/>
                  </a:solidFill>
                  <a:latin typeface="Arial" charset="0"/>
                  <a:ea typeface="Arial" charset="0"/>
                  <a:cs typeface="Arial" charset="0"/>
                </a:rPr>
                <a:t> </a:t>
              </a:r>
              <a:r>
                <a:rPr lang="de-DE" dirty="0" err="1">
                  <a:solidFill>
                    <a:srgbClr val="004F80"/>
                  </a:solidFill>
                  <a:latin typeface="Arial" charset="0"/>
                  <a:ea typeface="Arial" charset="0"/>
                  <a:cs typeface="Arial" charset="0"/>
                </a:rPr>
                <a:t>basada</a:t>
              </a:r>
              <a:r>
                <a:rPr lang="de-DE" dirty="0">
                  <a:solidFill>
                    <a:srgbClr val="004F80"/>
                  </a:solidFill>
                  <a:latin typeface="Arial" charset="0"/>
                  <a:ea typeface="Arial" charset="0"/>
                  <a:cs typeface="Arial" charset="0"/>
                </a:rPr>
                <a:t> en </a:t>
              </a:r>
              <a:r>
                <a:rPr lang="de-DE" dirty="0" err="1">
                  <a:solidFill>
                    <a:srgbClr val="004F80"/>
                  </a:solidFill>
                  <a:latin typeface="Arial" charset="0"/>
                  <a:ea typeface="Arial" charset="0"/>
                  <a:cs typeface="Arial" charset="0"/>
                </a:rPr>
                <a:t>red</a:t>
              </a:r>
              <a:endParaRPr lang="en-US" sz="2400" dirty="0">
                <a:solidFill>
                  <a:srgbClr val="004F80"/>
                </a:solidFill>
                <a:latin typeface="Arial" charset="0"/>
                <a:ea typeface="Arial" charset="0"/>
                <a:cs typeface="Arial" charset="0"/>
              </a:endParaRPr>
            </a:p>
          </p:txBody>
        </p:sp>
        <p:sp>
          <p:nvSpPr>
            <p:cNvPr id="22" name="Textfeld 21">
              <a:extLst>
                <a:ext uri="{FF2B5EF4-FFF2-40B4-BE49-F238E27FC236}">
                  <a16:creationId xmlns:a16="http://schemas.microsoft.com/office/drawing/2014/main" id="{3AD5944B-9B6A-4CA7-A055-84DCE720C3F9}"/>
                </a:ext>
              </a:extLst>
            </p:cNvPr>
            <p:cNvSpPr txBox="1"/>
            <p:nvPr/>
          </p:nvSpPr>
          <p:spPr>
            <a:xfrm>
              <a:off x="2289029" y="4887976"/>
              <a:ext cx="4114800" cy="738664"/>
            </a:xfrm>
            <a:prstGeom prst="rect">
              <a:avLst/>
            </a:prstGeom>
            <a:noFill/>
          </p:spPr>
          <p:txBody>
            <a:bodyPr wrap="square" rtlCol="0">
              <a:spAutoFit/>
            </a:bodyPr>
            <a:lstStyle/>
            <a:p>
              <a:r>
                <a:rPr lang="de-DE" sz="2400" dirty="0" err="1">
                  <a:solidFill>
                    <a:srgbClr val="004F80"/>
                  </a:solidFill>
                  <a:latin typeface="Arial" charset="0"/>
                  <a:ea typeface="Arial" charset="0"/>
                  <a:cs typeface="Arial" charset="0"/>
                </a:rPr>
                <a:t>Licencias</a:t>
              </a:r>
              <a:r>
                <a:rPr lang="de-DE" sz="2400" dirty="0">
                  <a:solidFill>
                    <a:srgbClr val="004F80"/>
                  </a:solidFill>
                  <a:latin typeface="Arial" charset="0"/>
                  <a:ea typeface="Arial" charset="0"/>
                  <a:cs typeface="Arial" charset="0"/>
                </a:rPr>
                <a:t> </a:t>
              </a:r>
              <a:r>
                <a:rPr lang="de-DE" sz="2400" dirty="0" err="1">
                  <a:solidFill>
                    <a:srgbClr val="004F80"/>
                  </a:solidFill>
                  <a:latin typeface="Arial" charset="0"/>
                  <a:ea typeface="Arial" charset="0"/>
                  <a:cs typeface="Arial" charset="0"/>
                </a:rPr>
                <a:t>para</a:t>
              </a:r>
              <a:r>
                <a:rPr lang="de-DE" sz="2400" dirty="0">
                  <a:solidFill>
                    <a:srgbClr val="004F80"/>
                  </a:solidFill>
                  <a:latin typeface="Arial" charset="0"/>
                  <a:ea typeface="Arial" charset="0"/>
                  <a:cs typeface="Arial" charset="0"/>
                </a:rPr>
                <a:t> </a:t>
              </a:r>
              <a:r>
                <a:rPr lang="de-DE" sz="2400" dirty="0" err="1">
                  <a:solidFill>
                    <a:srgbClr val="004F80"/>
                  </a:solidFill>
                  <a:latin typeface="Arial" charset="0"/>
                  <a:ea typeface="Arial" charset="0"/>
                  <a:cs typeface="Arial" charset="0"/>
                </a:rPr>
                <a:t>estudiantes</a:t>
              </a:r>
              <a:endParaRPr lang="de-DE" sz="2400" dirty="0">
                <a:solidFill>
                  <a:srgbClr val="004F80"/>
                </a:solidFill>
                <a:latin typeface="Arial" charset="0"/>
                <a:ea typeface="Arial" charset="0"/>
                <a:cs typeface="Arial" charset="0"/>
              </a:endParaRPr>
            </a:p>
            <a:p>
              <a:r>
                <a:rPr lang="de-DE" dirty="0">
                  <a:solidFill>
                    <a:srgbClr val="004F80"/>
                  </a:solidFill>
                  <a:latin typeface="Arial" charset="0"/>
                  <a:ea typeface="Arial" charset="0"/>
                  <a:cs typeface="Arial" charset="0"/>
                </a:rPr>
                <a:t>6 / 12 / 24 </a:t>
              </a:r>
              <a:r>
                <a:rPr lang="de-DE" dirty="0" err="1">
                  <a:solidFill>
                    <a:srgbClr val="004F80"/>
                  </a:solidFill>
                  <a:latin typeface="Arial" charset="0"/>
                  <a:ea typeface="Arial" charset="0"/>
                  <a:cs typeface="Arial" charset="0"/>
                </a:rPr>
                <a:t>meses</a:t>
              </a:r>
              <a:endParaRPr lang="en-US" dirty="0">
                <a:solidFill>
                  <a:srgbClr val="004F80"/>
                </a:solidFill>
                <a:latin typeface="Arial" charset="0"/>
                <a:ea typeface="Arial" charset="0"/>
                <a:cs typeface="Arial" charset="0"/>
              </a:endParaRPr>
            </a:p>
          </p:txBody>
        </p:sp>
        <p:pic>
          <p:nvPicPr>
            <p:cNvPr id="23" name="Picture 2">
              <a:extLst>
                <a:ext uri="{FF2B5EF4-FFF2-40B4-BE49-F238E27FC236}">
                  <a16:creationId xmlns:a16="http://schemas.microsoft.com/office/drawing/2014/main" id="{F156A5A8-C5D6-45B9-A399-392C275BF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26394" y="1727936"/>
              <a:ext cx="720012" cy="720012"/>
            </a:xfrm>
            <a:prstGeom prst="rect">
              <a:avLst/>
            </a:prstGeom>
            <a:noFill/>
            <a:ln w="9525">
              <a:noFill/>
              <a:miter lim="800000"/>
              <a:headEnd/>
              <a:tailEnd/>
            </a:ln>
          </p:spPr>
        </p:pic>
        <p:pic>
          <p:nvPicPr>
            <p:cNvPr id="24" name="Picture 3">
              <a:extLst>
                <a:ext uri="{FF2B5EF4-FFF2-40B4-BE49-F238E27FC236}">
                  <a16:creationId xmlns:a16="http://schemas.microsoft.com/office/drawing/2014/main" id="{E5F8DBBA-2A39-42F2-A6D5-9A5172472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7001" y="2717507"/>
              <a:ext cx="689207" cy="689207"/>
            </a:xfrm>
            <a:prstGeom prst="rect">
              <a:avLst/>
            </a:prstGeom>
            <a:noFill/>
            <a:ln w="9525">
              <a:noFill/>
              <a:miter lim="800000"/>
              <a:headEnd/>
              <a:tailEnd/>
            </a:ln>
          </p:spPr>
        </p:pic>
        <p:pic>
          <p:nvPicPr>
            <p:cNvPr id="25" name="Picture 4">
              <a:extLst>
                <a:ext uri="{FF2B5EF4-FFF2-40B4-BE49-F238E27FC236}">
                  <a16:creationId xmlns:a16="http://schemas.microsoft.com/office/drawing/2014/main" id="{80B5AEF9-1308-43CA-A49D-E47A6B8098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37001" y="3831744"/>
              <a:ext cx="720012" cy="720012"/>
            </a:xfrm>
            <a:prstGeom prst="rect">
              <a:avLst/>
            </a:prstGeom>
            <a:noFill/>
            <a:ln w="9525">
              <a:noFill/>
              <a:miter lim="800000"/>
              <a:headEnd/>
              <a:tailEnd/>
            </a:ln>
          </p:spPr>
        </p:pic>
        <p:pic>
          <p:nvPicPr>
            <p:cNvPr id="26" name="Picture 7">
              <a:extLst>
                <a:ext uri="{FF2B5EF4-FFF2-40B4-BE49-F238E27FC236}">
                  <a16:creationId xmlns:a16="http://schemas.microsoft.com/office/drawing/2014/main" id="{6A8DE61D-2753-4D33-AADE-BDFDEEA48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37001" y="4897302"/>
              <a:ext cx="720012" cy="720012"/>
            </a:xfrm>
            <a:prstGeom prst="rect">
              <a:avLst/>
            </a:prstGeom>
            <a:noFill/>
          </p:spPr>
        </p:pic>
        <p:sp>
          <p:nvSpPr>
            <p:cNvPr id="29" name="Rectangle 28"/>
            <p:cNvSpPr/>
            <p:nvPr/>
          </p:nvSpPr>
          <p:spPr>
            <a:xfrm rot="5400000" flipV="1">
              <a:off x="-972247" y="3595525"/>
              <a:ext cx="3947160" cy="67204"/>
            </a:xfrm>
            <a:prstGeom prst="rect">
              <a:avLst/>
            </a:prstGeom>
            <a:solidFill>
              <a:srgbClr val="76B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7598583" y="3423544"/>
            <a:ext cx="3616268" cy="126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4F80"/>
                </a:solidFill>
                <a:latin typeface="Arial" charset="0"/>
                <a:ea typeface="Arial" charset="0"/>
                <a:cs typeface="Arial" charset="0"/>
              </a:rPr>
              <a:t>Opciones</a:t>
            </a:r>
            <a:r>
              <a:rPr lang="en-US" sz="2400" dirty="0">
                <a:solidFill>
                  <a:srgbClr val="004F80"/>
                </a:solidFill>
                <a:latin typeface="Arial" charset="0"/>
                <a:ea typeface="Arial" charset="0"/>
                <a:cs typeface="Arial" charset="0"/>
              </a:rPr>
              <a:t> de </a:t>
            </a:r>
            <a:r>
              <a:rPr lang="en-US" sz="2400" dirty="0" err="1">
                <a:solidFill>
                  <a:srgbClr val="004F80"/>
                </a:solidFill>
                <a:latin typeface="Arial" charset="0"/>
                <a:ea typeface="Arial" charset="0"/>
                <a:cs typeface="Arial" charset="0"/>
              </a:rPr>
              <a:t>adquisición</a:t>
            </a:r>
            <a:endParaRPr lang="en-US" sz="2400" dirty="0">
              <a:solidFill>
                <a:srgbClr val="004F80"/>
              </a:solidFill>
              <a:latin typeface="Arial" charset="0"/>
              <a:ea typeface="Arial" charset="0"/>
              <a:cs typeface="Arial" charset="0"/>
            </a:endParaRPr>
          </a:p>
          <a:p>
            <a:r>
              <a:rPr lang="en-US" dirty="0" err="1">
                <a:solidFill>
                  <a:srgbClr val="004F80"/>
                </a:solidFill>
                <a:latin typeface="Arial" charset="0"/>
                <a:ea typeface="Arial" charset="0"/>
                <a:cs typeface="Arial" charset="0"/>
              </a:rPr>
              <a:t>Suscripción</a:t>
            </a:r>
            <a:r>
              <a:rPr lang="en-US" dirty="0">
                <a:solidFill>
                  <a:srgbClr val="004F80"/>
                </a:solidFill>
                <a:latin typeface="Arial" charset="0"/>
                <a:ea typeface="Arial" charset="0"/>
                <a:cs typeface="Arial" charset="0"/>
              </a:rPr>
              <a:t> </a:t>
            </a:r>
            <a:r>
              <a:rPr lang="en-US" dirty="0" err="1">
                <a:solidFill>
                  <a:srgbClr val="004F80"/>
                </a:solidFill>
                <a:latin typeface="Arial" charset="0"/>
                <a:ea typeface="Arial" charset="0"/>
                <a:cs typeface="Arial" charset="0"/>
              </a:rPr>
              <a:t>anual</a:t>
            </a:r>
            <a:r>
              <a:rPr lang="en-US" dirty="0">
                <a:solidFill>
                  <a:srgbClr val="004F80"/>
                </a:solidFill>
                <a:latin typeface="Arial" charset="0"/>
                <a:ea typeface="Arial" charset="0"/>
                <a:cs typeface="Arial" charset="0"/>
              </a:rPr>
              <a:t> / </a:t>
            </a:r>
            <a:r>
              <a:rPr lang="en-US" dirty="0" err="1">
                <a:solidFill>
                  <a:srgbClr val="004F80"/>
                </a:solidFill>
                <a:latin typeface="Arial" charset="0"/>
                <a:ea typeface="Arial" charset="0"/>
                <a:cs typeface="Arial" charset="0"/>
              </a:rPr>
              <a:t>compra</a:t>
            </a:r>
            <a:r>
              <a:rPr lang="en-US" dirty="0">
                <a:solidFill>
                  <a:srgbClr val="004F80"/>
                </a:solidFill>
                <a:latin typeface="Arial" charset="0"/>
                <a:ea typeface="Arial" charset="0"/>
                <a:cs typeface="Arial" charset="0"/>
              </a:rPr>
              <a:t> </a:t>
            </a:r>
            <a:r>
              <a:rPr lang="en-US" dirty="0" err="1">
                <a:solidFill>
                  <a:srgbClr val="004F80"/>
                </a:solidFill>
                <a:latin typeface="Arial" charset="0"/>
                <a:ea typeface="Arial" charset="0"/>
                <a:cs typeface="Arial" charset="0"/>
              </a:rPr>
              <a:t>única</a:t>
            </a:r>
            <a:endParaRPr lang="en-US" dirty="0">
              <a:solidFill>
                <a:srgbClr val="004F80"/>
              </a:solidFill>
              <a:latin typeface="Arial" charset="0"/>
              <a:ea typeface="Arial" charset="0"/>
              <a:cs typeface="Arial" charset="0"/>
            </a:endParaRPr>
          </a:p>
        </p:txBody>
      </p:sp>
      <p:sp>
        <p:nvSpPr>
          <p:cNvPr id="27" name="3 Marcador de número de diapositiva"/>
          <p:cNvSpPr>
            <a:spLocks noGrp="1"/>
          </p:cNvSpPr>
          <p:nvPr>
            <p:ph type="sldNum" sz="quarter" idx="12"/>
          </p:nvPr>
        </p:nvSpPr>
        <p:spPr>
          <a:xfrm>
            <a:off x="8610600" y="6336720"/>
            <a:ext cx="2743200" cy="365125"/>
          </a:xfrm>
        </p:spPr>
        <p:txBody>
          <a:bodyPr/>
          <a:lstStyle/>
          <a:p>
            <a:fld id="{491854F2-1018-47C0-A887-0EE0567917BA}" type="slidenum">
              <a:rPr lang="es-ES" smtClean="0">
                <a:latin typeface="Century Gothic" panose="020B0502020202020204" pitchFamily="34" charset="0"/>
              </a:rPr>
              <a:pPr/>
              <a:t>3</a:t>
            </a:fld>
            <a:endParaRPr lang="es-ES" dirty="0">
              <a:latin typeface="Century Gothic" panose="020B0502020202020204" pitchFamily="34" charset="0"/>
            </a:endParaRPr>
          </a:p>
        </p:txBody>
      </p:sp>
    </p:spTree>
    <p:extLst>
      <p:ext uri="{BB962C8B-B14F-4D97-AF65-F5344CB8AC3E}">
        <p14:creationId xmlns:p14="http://schemas.microsoft.com/office/powerpoint/2010/main" val="113576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30</a:t>
            </a:fld>
            <a:endParaRPr lang="es-ES"/>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Ejemplo Análisis Cualitativo </a:t>
            </a:r>
            <a:r>
              <a:rPr lang="es-ES" dirty="0">
                <a:solidFill>
                  <a:srgbClr val="76B72C"/>
                </a:solidFill>
                <a:latin typeface="Arial" pitchFamily="34" charset="0"/>
                <a:cs typeface="Arial" pitchFamily="34" charset="0"/>
              </a:rPr>
              <a:t>Tipológico</a:t>
            </a:r>
          </a:p>
        </p:txBody>
      </p:sp>
      <p:sp>
        <p:nvSpPr>
          <p:cNvPr id="7" name="Footer Placeholder 11"/>
          <p:cNvSpPr txBox="1">
            <a:spLocks/>
          </p:cNvSpPr>
          <p:nvPr/>
        </p:nvSpPr>
        <p:spPr>
          <a:xfrm>
            <a:off x="3844630" y="632286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1F477D"/>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MAXQDA - The Art of Data Analysis</a:t>
            </a:r>
          </a:p>
        </p:txBody>
      </p:sp>
      <p:sp>
        <p:nvSpPr>
          <p:cNvPr id="9" name="2 Marcador de contenido"/>
          <p:cNvSpPr>
            <a:spLocks noGrp="1"/>
          </p:cNvSpPr>
          <p:nvPr>
            <p:ph idx="1"/>
          </p:nvPr>
        </p:nvSpPr>
        <p:spPr>
          <a:xfrm>
            <a:off x="991518" y="1046601"/>
            <a:ext cx="10868522" cy="5111828"/>
          </a:xfrm>
        </p:spPr>
        <p:txBody>
          <a:bodyPr anchor="ctr">
            <a:normAutofit/>
          </a:bodyPr>
          <a:lstStyle/>
          <a:p>
            <a:pPr marL="363538" indent="-363538">
              <a:lnSpc>
                <a:spcPct val="100000"/>
              </a:lnSpc>
              <a:spcAft>
                <a:spcPts val="600"/>
              </a:spcAft>
              <a:buClr>
                <a:srgbClr val="76B72C"/>
              </a:buClr>
              <a:buFont typeface="+mj-lt"/>
              <a:buAutoNum type="arabicPeriod"/>
            </a:pPr>
            <a:r>
              <a:rPr lang="es-ES" sz="2000" dirty="0"/>
              <a:t>El método tipológico con análisis de contenido implica que primero tenemos que crear la categoría ‘Comunicación’ como código que tenga como subcódigos ‘proactiva’, ‘emocional’ y ‘resolución de dudas’. Sus definiciones se pueden crear con memos de código</a:t>
            </a:r>
          </a:p>
          <a:p>
            <a:pPr marL="363538" indent="-363538">
              <a:lnSpc>
                <a:spcPct val="100000"/>
              </a:lnSpc>
              <a:spcAft>
                <a:spcPts val="600"/>
              </a:spcAft>
              <a:buClr>
                <a:srgbClr val="76B72C"/>
              </a:buClr>
              <a:buFont typeface="+mj-lt"/>
              <a:buAutoNum type="arabicPeriod"/>
            </a:pPr>
            <a:r>
              <a:rPr lang="es-ES" sz="2000" dirty="0"/>
              <a:t>El paso siguiente es analizar todo nuestro material línea a línea, cuando todo el cuestionario esté analizado nos vamos a encontrar con una de las siguientes situaciones:</a:t>
            </a:r>
          </a:p>
          <a:p>
            <a:pPr marL="628650" lvl="0" indent="-265113">
              <a:buFont typeface="Wingdings" panose="05000000000000000000" pitchFamily="2" charset="2"/>
              <a:buChar char="§"/>
            </a:pPr>
            <a:r>
              <a:rPr lang="es-ES" sz="2000" dirty="0"/>
              <a:t>Seleccionamos un código del proyecto en el Sistema de códigos, se ha seleccionado ‘Comunicación empática’</a:t>
            </a:r>
            <a:endParaRPr lang="es-ES" sz="2400" dirty="0"/>
          </a:p>
          <a:p>
            <a:pPr marL="628650" lvl="0" indent="-265113">
              <a:buFont typeface="Wingdings" panose="05000000000000000000" pitchFamily="2" charset="2"/>
              <a:buChar char="§"/>
            </a:pPr>
            <a:r>
              <a:rPr lang="es-ES" sz="2000" dirty="0"/>
              <a:t>Lo transformamos en una variable de documento</a:t>
            </a:r>
            <a:endParaRPr lang="es-ES" sz="2400" dirty="0"/>
          </a:p>
          <a:p>
            <a:pPr marL="628650" lvl="0" indent="-265113">
              <a:buFont typeface="Wingdings" panose="05000000000000000000" pitchFamily="2" charset="2"/>
              <a:buChar char="§"/>
            </a:pPr>
            <a:r>
              <a:rPr lang="es-ES" sz="2000" dirty="0"/>
              <a:t>Se abre el editor de datos de variables y podemos ver la columna de la variable ‘Comunicación empática’ que indica la frecuencia de codificación en los cuestionarios</a:t>
            </a:r>
          </a:p>
          <a:p>
            <a:pPr marL="628650" lvl="0" indent="-265113">
              <a:buFont typeface="Wingdings" panose="05000000000000000000" pitchFamily="2" charset="2"/>
              <a:buChar char="§"/>
            </a:pPr>
            <a:r>
              <a:rPr lang="es-ES" sz="2000" dirty="0"/>
              <a:t>De este modo es posible tener una visión de conjunto del perfil de la frecuencia de codificación con este indicador respecto a las otras variables del proyecto </a:t>
            </a:r>
            <a:endParaRPr lang="es-ES" sz="2400" dirty="0"/>
          </a:p>
        </p:txBody>
      </p:sp>
    </p:spTree>
    <p:extLst>
      <p:ext uri="{BB962C8B-B14F-4D97-AF65-F5344CB8AC3E}">
        <p14:creationId xmlns:p14="http://schemas.microsoft.com/office/powerpoint/2010/main" val="140928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936104"/>
          </a:xfrm>
        </p:spPr>
        <p:txBody>
          <a:bodyPr>
            <a:normAutofit/>
          </a:bodyPr>
          <a:lstStyle/>
          <a:p>
            <a:r>
              <a:rPr lang="es-ES" dirty="0">
                <a:latin typeface="Arial" panose="020B0604020202020204" pitchFamily="34" charset="0"/>
                <a:cs typeface="Arial" panose="020B0604020202020204" pitchFamily="34" charset="0"/>
              </a:rPr>
              <a:t>GRACIAS POR LA </a:t>
            </a:r>
            <a:r>
              <a:rPr lang="es-ES" b="1" dirty="0">
                <a:solidFill>
                  <a:srgbClr val="92D050"/>
                </a:solidFill>
                <a:latin typeface="Arial" panose="020B0604020202020204" pitchFamily="34" charset="0"/>
                <a:cs typeface="Arial" panose="020B0604020202020204" pitchFamily="34" charset="0"/>
              </a:rPr>
              <a:t>ATENCIÓN</a:t>
            </a:r>
            <a:endParaRPr lang="en-US" b="1" dirty="0">
              <a:solidFill>
                <a:srgbClr val="92D050"/>
              </a:solidFill>
              <a:latin typeface="Arial" panose="020B0604020202020204" pitchFamily="34" charset="0"/>
              <a:cs typeface="Arial" panose="020B0604020202020204" pitchFamily="34" charset="0"/>
            </a:endParaRPr>
          </a:p>
        </p:txBody>
      </p:sp>
      <p:sp>
        <p:nvSpPr>
          <p:cNvPr id="7" name="2 Marcador de contenido"/>
          <p:cNvSpPr>
            <a:spLocks noGrp="1"/>
          </p:cNvSpPr>
          <p:nvPr>
            <p:ph idx="1"/>
          </p:nvPr>
        </p:nvSpPr>
        <p:spPr>
          <a:xfrm>
            <a:off x="379153" y="1458927"/>
            <a:ext cx="8644084" cy="4641626"/>
          </a:xfrm>
        </p:spPr>
        <p:txBody>
          <a:bodyPr anchor="t">
            <a:noAutofit/>
          </a:bodyPr>
          <a:lstStyle/>
          <a:p>
            <a:pPr marL="358775" indent="-358775">
              <a:lnSpc>
                <a:spcPct val="150000"/>
              </a:lnSpc>
              <a:buFont typeface="Wingdings" panose="05000000000000000000" pitchFamily="2" charset="2"/>
              <a:buChar char="ü"/>
            </a:pPr>
            <a:r>
              <a:rPr lang="en-US" sz="2000" b="0" dirty="0">
                <a:latin typeface="Arial" panose="020B0604020202020204" pitchFamily="34" charset="0"/>
                <a:cs typeface="Arial" panose="020B0604020202020204" pitchFamily="34" charset="0"/>
              </a:rPr>
              <a:t>Charmaz, K. (2006). </a:t>
            </a:r>
            <a:r>
              <a:rPr lang="en-US" sz="2000" b="0" i="1" dirty="0">
                <a:latin typeface="Arial" panose="020B0604020202020204" pitchFamily="34" charset="0"/>
                <a:cs typeface="Arial" panose="020B0604020202020204" pitchFamily="34" charset="0"/>
              </a:rPr>
              <a:t>Constructing Grounded Theory</a:t>
            </a:r>
            <a:r>
              <a:rPr lang="en-US" sz="2000" b="0" dirty="0">
                <a:latin typeface="Arial" panose="020B0604020202020204" pitchFamily="34" charset="0"/>
                <a:cs typeface="Arial" panose="020B0604020202020204" pitchFamily="34" charset="0"/>
              </a:rPr>
              <a:t> </a:t>
            </a:r>
            <a:endParaRPr lang="en-GB" sz="2000" b="0" dirty="0">
              <a:latin typeface="Arial" panose="020B0604020202020204" pitchFamily="34" charset="0"/>
              <a:cs typeface="Arial" panose="020B0604020202020204" pitchFamily="34" charset="0"/>
            </a:endParaRPr>
          </a:p>
          <a:p>
            <a:pPr marL="358775" indent="-358775">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Creswell, J. W., &amp; Plano Clark, V. L. (2017). </a:t>
            </a:r>
            <a:r>
              <a:rPr lang="en-US" sz="2000" i="1" dirty="0">
                <a:latin typeface="Arial" panose="020B0604020202020204" pitchFamily="34" charset="0"/>
                <a:cs typeface="Arial" panose="020B0604020202020204" pitchFamily="34" charset="0"/>
              </a:rPr>
              <a:t>Designing and conducting mixed methods research</a:t>
            </a:r>
            <a:endParaRPr lang="en-US" sz="2000" dirty="0">
              <a:latin typeface="Arial" panose="020B0604020202020204" pitchFamily="34" charset="0"/>
              <a:cs typeface="Arial" panose="020B0604020202020204" pitchFamily="34" charset="0"/>
            </a:endParaRPr>
          </a:p>
          <a:p>
            <a:pPr marL="358775" indent="-358775">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Kuckartz, U. (2014). </a:t>
            </a:r>
            <a:r>
              <a:rPr lang="en-US" sz="2000" i="1" dirty="0">
                <a:latin typeface="Arial" panose="020B0604020202020204" pitchFamily="34" charset="0"/>
                <a:cs typeface="Arial" panose="020B0604020202020204" pitchFamily="34" charset="0"/>
              </a:rPr>
              <a:t>Qualitative text analysis: A guide to methods, practice and using software</a:t>
            </a:r>
            <a:endParaRPr lang="en-US" sz="2000" dirty="0">
              <a:latin typeface="Arial" panose="020B0604020202020204" pitchFamily="34" charset="0"/>
              <a:cs typeface="Arial" panose="020B0604020202020204" pitchFamily="34" charset="0"/>
            </a:endParaRPr>
          </a:p>
          <a:p>
            <a:pPr marL="358775" indent="-358775">
              <a:lnSpc>
                <a:spcPct val="150000"/>
              </a:lnSpc>
              <a:buFont typeface="Wingdings" panose="05000000000000000000" pitchFamily="2" charset="2"/>
              <a:buChar char="ü"/>
            </a:pPr>
            <a:r>
              <a:rPr lang="en-US" sz="2000" b="0" dirty="0">
                <a:latin typeface="Arial" panose="020B0604020202020204" pitchFamily="34" charset="0"/>
                <a:cs typeface="Arial" panose="020B0604020202020204" pitchFamily="34" charset="0"/>
              </a:rPr>
              <a:t>Miles, M. B., Huberman, A. M. y Saldaña, J. (2014 3/e) </a:t>
            </a:r>
            <a:r>
              <a:rPr lang="en-US" sz="2000" b="0" i="1" dirty="0">
                <a:latin typeface="Arial" panose="020B0604020202020204" pitchFamily="34" charset="0"/>
                <a:cs typeface="Arial" panose="020B0604020202020204" pitchFamily="34" charset="0"/>
              </a:rPr>
              <a:t>Qualitative Data Analysis: An Expanded Sourcebook</a:t>
            </a:r>
            <a:r>
              <a:rPr lang="en-US" sz="2000" b="0" dirty="0">
                <a:latin typeface="Arial" panose="020B0604020202020204" pitchFamily="34" charset="0"/>
                <a:cs typeface="Arial" panose="020B0604020202020204" pitchFamily="34" charset="0"/>
              </a:rPr>
              <a:t> </a:t>
            </a:r>
            <a:endParaRPr lang="en-GB" sz="2000" b="0" dirty="0">
              <a:latin typeface="Arial" panose="020B0604020202020204" pitchFamily="34" charset="0"/>
              <a:cs typeface="Arial" panose="020B0604020202020204" pitchFamily="34" charset="0"/>
            </a:endParaRPr>
          </a:p>
          <a:p>
            <a:pPr marL="358775" indent="-358775">
              <a:lnSpc>
                <a:spcPct val="150000"/>
              </a:lnSpc>
              <a:buFont typeface="Wingdings" panose="05000000000000000000" pitchFamily="2" charset="2"/>
              <a:buChar char="ü"/>
            </a:pPr>
            <a:r>
              <a:rPr lang="en-GB" sz="2000" b="0" dirty="0">
                <a:latin typeface="Arial" panose="020B0604020202020204" pitchFamily="34" charset="0"/>
                <a:cs typeface="Arial" panose="020B0604020202020204" pitchFamily="34" charset="0"/>
              </a:rPr>
              <a:t>Saldaña, J. (2013). </a:t>
            </a:r>
            <a:r>
              <a:rPr lang="en-GB" sz="2000" b="0" i="1" dirty="0">
                <a:latin typeface="Arial" panose="020B0604020202020204" pitchFamily="34" charset="0"/>
                <a:cs typeface="Arial" panose="020B0604020202020204" pitchFamily="34" charset="0"/>
              </a:rPr>
              <a:t>The coding manual for qualitative researchers</a:t>
            </a:r>
            <a:endParaRPr lang="en-GB" sz="2000" b="0" dirty="0">
              <a:latin typeface="Arial" panose="020B0604020202020204" pitchFamily="34" charset="0"/>
              <a:cs typeface="Arial" panose="020B0604020202020204" pitchFamily="34" charset="0"/>
            </a:endParaRPr>
          </a:p>
        </p:txBody>
      </p:sp>
      <p:sp>
        <p:nvSpPr>
          <p:cNvPr id="4" name="Footer Placeholder 11"/>
          <p:cNvSpPr>
            <a:spLocks noGrp="1"/>
          </p:cNvSpPr>
          <p:nvPr>
            <p:ph type="ftr" sz="quarter" idx="11"/>
          </p:nvPr>
        </p:nvSpPr>
        <p:spPr>
          <a:xfrm>
            <a:off x="3844630" y="6322865"/>
            <a:ext cx="4114800" cy="365125"/>
          </a:xfrm>
        </p:spPr>
        <p:txBody>
          <a:bodyPr/>
          <a:lstStyle/>
          <a:p>
            <a:r>
              <a:rPr lang="de-DE"/>
              <a:t>MAXQDA - The Art of Data Analysis</a:t>
            </a:r>
          </a:p>
        </p:txBody>
      </p:sp>
      <p:pic>
        <p:nvPicPr>
          <p:cNvPr id="4098" name="Picture 2" descr="D:\ALMACÉN\28701556_1644659708913362_382436131773048391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236" y="2427078"/>
            <a:ext cx="3017838"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7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6803"/>
          <a:stretch/>
        </p:blipFill>
        <p:spPr>
          <a:xfrm>
            <a:off x="0" y="3209730"/>
            <a:ext cx="12192000" cy="3648269"/>
          </a:xfrm>
          <a:prstGeom prst="rect">
            <a:avLst/>
          </a:prstGeom>
        </p:spPr>
      </p:pic>
      <p:sp>
        <p:nvSpPr>
          <p:cNvPr id="5" name="TextBox 4"/>
          <p:cNvSpPr txBox="1"/>
          <p:nvPr/>
        </p:nvSpPr>
        <p:spPr>
          <a:xfrm>
            <a:off x="1325594" y="1063690"/>
            <a:ext cx="9540817" cy="1446550"/>
          </a:xfrm>
          <a:prstGeom prst="rect">
            <a:avLst/>
          </a:prstGeom>
          <a:noFill/>
        </p:spPr>
        <p:txBody>
          <a:bodyPr wrap="none" rtlCol="0">
            <a:spAutoFit/>
          </a:bodyPr>
          <a:lstStyle/>
          <a:p>
            <a:pPr algn="ctr"/>
            <a:r>
              <a:rPr lang="es-ES_tradnl" sz="4400" dirty="0">
                <a:solidFill>
                  <a:srgbClr val="004F80"/>
                </a:solidFill>
                <a:latin typeface="Arial" charset="0"/>
                <a:ea typeface="Arial" charset="0"/>
                <a:cs typeface="Arial" charset="0"/>
              </a:rPr>
              <a:t>Versión de prueba válida por 14 días:</a:t>
            </a:r>
          </a:p>
          <a:p>
            <a:pPr algn="ctr"/>
            <a:r>
              <a:rPr lang="en-US" sz="4400" dirty="0" err="1">
                <a:solidFill>
                  <a:srgbClr val="004F80"/>
                </a:solidFill>
                <a:latin typeface="Arial" charset="0"/>
                <a:ea typeface="Arial" charset="0"/>
                <a:cs typeface="Arial" charset="0"/>
              </a:rPr>
              <a:t>es.maxqda.com</a:t>
            </a:r>
            <a:r>
              <a:rPr lang="en-US" sz="4400" dirty="0">
                <a:solidFill>
                  <a:srgbClr val="004F80"/>
                </a:solidFill>
                <a:latin typeface="Arial" charset="0"/>
                <a:ea typeface="Arial" charset="0"/>
                <a:cs typeface="Arial" charset="0"/>
              </a:rPr>
              <a:t>/demo</a:t>
            </a:r>
          </a:p>
        </p:txBody>
      </p:sp>
    </p:spTree>
    <p:extLst>
      <p:ext uri="{BB962C8B-B14F-4D97-AF65-F5344CB8AC3E}">
        <p14:creationId xmlns:p14="http://schemas.microsoft.com/office/powerpoint/2010/main" val="136313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77453" y="1578136"/>
            <a:ext cx="1593523" cy="1879291"/>
          </a:xfrm>
          <a:prstGeom prst="rect">
            <a:avLst/>
          </a:prstGeom>
        </p:spPr>
      </p:pic>
      <p:pic>
        <p:nvPicPr>
          <p:cNvPr id="15" name="Picture 14"/>
          <p:cNvPicPr>
            <a:picLocks noChangeAspect="1"/>
          </p:cNvPicPr>
          <p:nvPr/>
        </p:nvPicPr>
        <p:blipFill>
          <a:blip r:embed="rId3"/>
          <a:stretch>
            <a:fillRect/>
          </a:stretch>
        </p:blipFill>
        <p:spPr>
          <a:xfrm>
            <a:off x="2519107" y="1578136"/>
            <a:ext cx="1670338" cy="1670338"/>
          </a:xfrm>
          <a:prstGeom prst="rect">
            <a:avLst/>
          </a:prstGeom>
        </p:spPr>
      </p:pic>
      <p:sp>
        <p:nvSpPr>
          <p:cNvPr id="16" name="Titel 1">
            <a:extLst>
              <a:ext uri="{FF2B5EF4-FFF2-40B4-BE49-F238E27FC236}">
                <a16:creationId xmlns:a16="http://schemas.microsoft.com/office/drawing/2014/main" id="{A919081B-74FF-4C73-99AC-48DFF3C0FAE0}"/>
              </a:ext>
            </a:extLst>
          </p:cNvPr>
          <p:cNvSpPr>
            <a:spLocks noGrp="1"/>
          </p:cNvSpPr>
          <p:nvPr>
            <p:ph type="title"/>
          </p:nvPr>
        </p:nvSpPr>
        <p:spPr>
          <a:xfrm>
            <a:off x="0" y="0"/>
            <a:ext cx="12192000" cy="1151757"/>
          </a:xfrm>
        </p:spPr>
        <p:txBody>
          <a:bodyPr>
            <a:normAutofit/>
          </a:bodyPr>
          <a:lstStyle/>
          <a:p>
            <a:r>
              <a:rPr lang="de-DE" sz="4000" dirty="0">
                <a:latin typeface="Arial" charset="0"/>
                <a:ea typeface="Arial" charset="0"/>
              </a:rPr>
              <a:t>Servicios gratuitos</a:t>
            </a:r>
          </a:p>
        </p:txBody>
      </p:sp>
      <p:pic>
        <p:nvPicPr>
          <p:cNvPr id="7" name="Picture 6"/>
          <p:cNvPicPr>
            <a:picLocks noChangeAspect="1"/>
          </p:cNvPicPr>
          <p:nvPr/>
        </p:nvPicPr>
        <p:blipFill rotWithShape="1">
          <a:blip r:embed="rId4"/>
          <a:srcRect l="8088" t="67566" r="19159" b="10464"/>
          <a:stretch/>
        </p:blipFill>
        <p:spPr>
          <a:xfrm>
            <a:off x="7245555" y="5595457"/>
            <a:ext cx="3453688" cy="5368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430" y="2011296"/>
            <a:ext cx="1012969" cy="1012969"/>
          </a:xfrm>
          <a:prstGeom prst="rect">
            <a:avLst/>
          </a:prstGeom>
        </p:spPr>
      </p:pic>
      <p:sp>
        <p:nvSpPr>
          <p:cNvPr id="12" name="Footer Placeholder 11"/>
          <p:cNvSpPr>
            <a:spLocks noGrp="1"/>
          </p:cNvSpPr>
          <p:nvPr>
            <p:ph type="ftr" sz="quarter" idx="11"/>
          </p:nvPr>
        </p:nvSpPr>
        <p:spPr/>
        <p:txBody>
          <a:bodyPr/>
          <a:lstStyle/>
          <a:p>
            <a:r>
              <a:rPr lang="de-DE"/>
              <a:t>MAXQDA - The Art of Data Analysis</a:t>
            </a:r>
          </a:p>
        </p:txBody>
      </p:sp>
      <p:sp>
        <p:nvSpPr>
          <p:cNvPr id="17" name="Inhaltsplatzhalter 4">
            <a:extLst>
              <a:ext uri="{FF2B5EF4-FFF2-40B4-BE49-F238E27FC236}">
                <a16:creationId xmlns:a16="http://schemas.microsoft.com/office/drawing/2014/main" id="{026424B2-A567-4C7E-902B-97ED72CF1AFE}"/>
              </a:ext>
            </a:extLst>
          </p:cNvPr>
          <p:cNvSpPr>
            <a:spLocks noGrp="1"/>
          </p:cNvSpPr>
          <p:nvPr>
            <p:ph idx="1"/>
          </p:nvPr>
        </p:nvSpPr>
        <p:spPr>
          <a:xfrm>
            <a:off x="1298929" y="3457427"/>
            <a:ext cx="3916884" cy="2602577"/>
          </a:xfrm>
        </p:spPr>
        <p:txBody>
          <a:bodyPr>
            <a:normAutofit/>
          </a:bodyPr>
          <a:lstStyle/>
          <a:p>
            <a:pPr marL="0" indent="0" algn="ctr">
              <a:buNone/>
            </a:pPr>
            <a:r>
              <a:rPr lang="es-ES_tradnl" sz="3600" dirty="0">
                <a:solidFill>
                  <a:srgbClr val="004F80"/>
                </a:solidFill>
                <a:latin typeface="Arial" charset="0"/>
                <a:ea typeface="Arial" charset="0"/>
              </a:rPr>
              <a:t>MAXQDA Reader</a:t>
            </a:r>
          </a:p>
          <a:p>
            <a:pPr marL="0" indent="0" algn="ctr">
              <a:buNone/>
            </a:pPr>
            <a:r>
              <a:rPr lang="es-ES_tradnl" sz="2000" dirty="0">
                <a:solidFill>
                  <a:srgbClr val="004F80"/>
                </a:solidFill>
                <a:latin typeface="Arial" charset="0"/>
                <a:ea typeface="Arial" charset="0"/>
              </a:rPr>
              <a:t>Comparta datos con otros miembros del equipo en modo de sólo lectura.</a:t>
            </a:r>
          </a:p>
        </p:txBody>
      </p:sp>
      <p:sp>
        <p:nvSpPr>
          <p:cNvPr id="18" name="Inhaltsplatzhalter 4">
            <a:extLst>
              <a:ext uri="{FF2B5EF4-FFF2-40B4-BE49-F238E27FC236}">
                <a16:creationId xmlns:a16="http://schemas.microsoft.com/office/drawing/2014/main" id="{026424B2-A567-4C7E-902B-97ED72CF1AFE}"/>
              </a:ext>
            </a:extLst>
          </p:cNvPr>
          <p:cNvSpPr txBox="1">
            <a:spLocks/>
          </p:cNvSpPr>
          <p:nvPr/>
        </p:nvSpPr>
        <p:spPr>
          <a:xfrm>
            <a:off x="6818986" y="3428999"/>
            <a:ext cx="4320000" cy="2778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6C334"/>
              </a:buClr>
              <a:buSzPct val="120000"/>
              <a:buFont typeface="Arial"/>
              <a:buChar char="•"/>
              <a:defRPr sz="2800" b="0" i="0" kern="1200">
                <a:solidFill>
                  <a:srgbClr val="1F477D"/>
                </a:solidFill>
                <a:latin typeface="Frutiger45-Light" panose="020B0400000000000000" pitchFamily="34" charset="0"/>
                <a:ea typeface="Frutiger45-Light" panose="020B0400000000000000" pitchFamily="34" charset="0"/>
                <a:cs typeface="Arial" charset="0"/>
              </a:defRPr>
            </a:lvl1pPr>
            <a:lvl2pPr marL="685800" indent="-228600" algn="l" defTabSz="914400" rtl="0" eaLnBrk="1" latinLnBrk="0" hangingPunct="1">
              <a:lnSpc>
                <a:spcPct val="90000"/>
              </a:lnSpc>
              <a:spcBef>
                <a:spcPts val="500"/>
              </a:spcBef>
              <a:buClr>
                <a:srgbClr val="96C334"/>
              </a:buClr>
              <a:buSzPct val="120000"/>
              <a:buFont typeface="Arial"/>
              <a:buChar char="•"/>
              <a:defRPr sz="2400" b="0" i="0" kern="1200">
                <a:solidFill>
                  <a:srgbClr val="1F477D"/>
                </a:solidFill>
                <a:latin typeface="Frutiger45-Light" panose="020B0400000000000000" pitchFamily="34" charset="0"/>
                <a:ea typeface="Frutiger45-Light" panose="020B0400000000000000" pitchFamily="34" charset="0"/>
                <a:cs typeface="Arial" charset="0"/>
              </a:defRPr>
            </a:lvl2pPr>
            <a:lvl3pPr marL="1143000" indent="-228600" algn="l" defTabSz="914400" rtl="0" eaLnBrk="1" latinLnBrk="0" hangingPunct="1">
              <a:lnSpc>
                <a:spcPct val="90000"/>
              </a:lnSpc>
              <a:spcBef>
                <a:spcPts val="500"/>
              </a:spcBef>
              <a:buClr>
                <a:srgbClr val="96C334"/>
              </a:buClr>
              <a:buSzPct val="120000"/>
              <a:buFont typeface="Arial"/>
              <a:buChar char="•"/>
              <a:defRPr sz="2000" b="0" i="0" kern="1200">
                <a:solidFill>
                  <a:srgbClr val="1F477D"/>
                </a:solidFill>
                <a:latin typeface="Frutiger45-Light" panose="020B0400000000000000" pitchFamily="34" charset="0"/>
                <a:ea typeface="Frutiger45-Light" panose="020B0400000000000000" pitchFamily="34" charset="0"/>
                <a:cs typeface="Arial" charset="0"/>
              </a:defRPr>
            </a:lvl3pPr>
            <a:lvl4pPr marL="1600200" indent="-228600" algn="l" defTabSz="914400" rtl="0" eaLnBrk="1" latinLnBrk="0" hangingPunct="1">
              <a:lnSpc>
                <a:spcPct val="90000"/>
              </a:lnSpc>
              <a:spcBef>
                <a:spcPts val="500"/>
              </a:spcBef>
              <a:buClr>
                <a:srgbClr val="96C334"/>
              </a:buClr>
              <a:buSzPct val="120000"/>
              <a:buFont typeface="Arial"/>
              <a:buChar char="•"/>
              <a:defRPr sz="1800" b="0" i="0" kern="1200">
                <a:solidFill>
                  <a:srgbClr val="1F477D"/>
                </a:solidFill>
                <a:latin typeface="Frutiger45-Light" panose="020B0400000000000000" pitchFamily="34" charset="0"/>
                <a:ea typeface="Frutiger45-Light" panose="020B0400000000000000" pitchFamily="34" charset="0"/>
                <a:cs typeface="Arial" charset="0"/>
              </a:defRPr>
            </a:lvl4pPr>
            <a:lvl5pPr marL="2057400" indent="-228600" algn="l" defTabSz="914400" rtl="0" eaLnBrk="1" latinLnBrk="0" hangingPunct="1">
              <a:lnSpc>
                <a:spcPct val="90000"/>
              </a:lnSpc>
              <a:spcBef>
                <a:spcPts val="500"/>
              </a:spcBef>
              <a:buClr>
                <a:srgbClr val="96C334"/>
              </a:buClr>
              <a:buSzPct val="120000"/>
              <a:buFont typeface="Arial"/>
              <a:buChar char="•"/>
              <a:defRPr sz="1800" b="0" i="0" kern="1200">
                <a:solidFill>
                  <a:srgbClr val="1F477D"/>
                </a:solidFill>
                <a:latin typeface="Frutiger45-Light" panose="020B0400000000000000" pitchFamily="34" charset="0"/>
                <a:ea typeface="Frutiger45-Light" panose="020B0400000000000000" pitchFamily="34"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de-DE" sz="3600" dirty="0" err="1">
                <a:solidFill>
                  <a:srgbClr val="004F80"/>
                </a:solidFill>
                <a:latin typeface="Arial" charset="0"/>
                <a:ea typeface="Arial" charset="0"/>
              </a:rPr>
              <a:t>MAXApp</a:t>
            </a:r>
            <a:endParaRPr lang="de-DE" sz="3600" dirty="0">
              <a:solidFill>
                <a:srgbClr val="004F80"/>
              </a:solidFill>
              <a:latin typeface="Arial" charset="0"/>
              <a:ea typeface="Arial" charset="0"/>
            </a:endParaRPr>
          </a:p>
          <a:p>
            <a:pPr marL="0" indent="0" algn="ctr">
              <a:buNone/>
            </a:pPr>
            <a:r>
              <a:rPr lang="es-ES" sz="2000" dirty="0">
                <a:solidFill>
                  <a:srgbClr val="004F80"/>
                </a:solidFill>
                <a:latin typeface="Arial" charset="0"/>
                <a:ea typeface="Arial" charset="0"/>
              </a:rPr>
              <a:t>Aplicación para trabajo de campo.</a:t>
            </a:r>
          </a:p>
          <a:p>
            <a:pPr marL="0" indent="0" algn="ctr">
              <a:buNone/>
            </a:pPr>
            <a:r>
              <a:rPr lang="es-ES" sz="2000" dirty="0">
                <a:solidFill>
                  <a:srgbClr val="004F80"/>
                </a:solidFill>
                <a:latin typeface="Arial" charset="0"/>
                <a:ea typeface="Arial" charset="0"/>
              </a:rPr>
              <a:t>Coleccione datos con su iOS o Android móvil y codifique segmentos de texto, imágenes y videos.</a:t>
            </a:r>
          </a:p>
        </p:txBody>
      </p:sp>
      <p:sp>
        <p:nvSpPr>
          <p:cNvPr id="10" name="3 Marcador de número de diapositiva"/>
          <p:cNvSpPr>
            <a:spLocks noGrp="1"/>
          </p:cNvSpPr>
          <p:nvPr>
            <p:ph type="sldNum" sz="quarter" idx="12"/>
          </p:nvPr>
        </p:nvSpPr>
        <p:spPr>
          <a:xfrm>
            <a:off x="8610600" y="6336720"/>
            <a:ext cx="2743200" cy="365125"/>
          </a:xfrm>
        </p:spPr>
        <p:txBody>
          <a:bodyPr/>
          <a:lstStyle/>
          <a:p>
            <a:fld id="{491854F2-1018-47C0-A887-0EE0567917BA}" type="slidenum">
              <a:rPr lang="es-ES" smtClean="0">
                <a:latin typeface="Century Gothic" panose="020B0502020202020204" pitchFamily="34" charset="0"/>
              </a:rPr>
              <a:pPr/>
              <a:t>4</a:t>
            </a:fld>
            <a:endParaRPr lang="es-ES" dirty="0">
              <a:latin typeface="Century Gothic" panose="020B0502020202020204" pitchFamily="34" charset="0"/>
            </a:endParaRPr>
          </a:p>
        </p:txBody>
      </p:sp>
    </p:spTree>
    <p:extLst>
      <p:ext uri="{BB962C8B-B14F-4D97-AF65-F5344CB8AC3E}">
        <p14:creationId xmlns:p14="http://schemas.microsoft.com/office/powerpoint/2010/main" val="245969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72080" y="1736959"/>
            <a:ext cx="9383459" cy="2088232"/>
          </a:xfrm>
        </p:spPr>
        <p:txBody>
          <a:bodyPr anchor="ctr">
            <a:noAutofit/>
          </a:bodyPr>
          <a:lstStyle/>
          <a:p>
            <a:pPr algn="r"/>
            <a:r>
              <a:rPr lang="es-ES" sz="4800" b="1" dirty="0">
                <a:solidFill>
                  <a:srgbClr val="175080"/>
                </a:solidFill>
                <a:latin typeface="Arial" panose="020B0604020202020204" pitchFamily="34" charset="0"/>
                <a:cs typeface="Arial" panose="020B0604020202020204" pitchFamily="34" charset="0"/>
              </a:rPr>
              <a:t>Análisis Cualitativo de Textos</a:t>
            </a:r>
            <a:endParaRPr lang="en-US" sz="4800" i="1" dirty="0">
              <a:solidFill>
                <a:srgbClr val="175080"/>
              </a:solidFill>
              <a:latin typeface="Arial" panose="020B0604020202020204" pitchFamily="34" charset="0"/>
              <a:cs typeface="Arial" panose="020B0604020202020204" pitchFamily="34" charset="0"/>
            </a:endParaRPr>
          </a:p>
        </p:txBody>
      </p:sp>
      <p:sp>
        <p:nvSpPr>
          <p:cNvPr id="8" name="2 Subtítulo"/>
          <p:cNvSpPr txBox="1">
            <a:spLocks/>
          </p:cNvSpPr>
          <p:nvPr/>
        </p:nvSpPr>
        <p:spPr>
          <a:xfrm>
            <a:off x="5603897" y="5930811"/>
            <a:ext cx="6564162" cy="893217"/>
          </a:xfrm>
          <a:prstGeom prst="rect">
            <a:avLst/>
          </a:prstGeom>
        </p:spPr>
        <p:txBody>
          <a:bodyPr vert="horz" anchor="b">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r"/>
            <a:r>
              <a:rPr lang="es-ES" dirty="0">
                <a:solidFill>
                  <a:schemeClr val="bg1"/>
                </a:solidFill>
                <a:latin typeface="Arial" panose="020B0604020202020204" pitchFamily="34" charset="0"/>
                <a:cs typeface="Arial" panose="020B0604020202020204" pitchFamily="34" charset="0"/>
              </a:rPr>
              <a:t>Análisis Cualitativo de Textos (Kuckartz, 2014) con </a:t>
            </a:r>
            <a:r>
              <a:rPr lang="es-ES" sz="2800" b="1" dirty="0">
                <a:solidFill>
                  <a:schemeClr val="bg1"/>
                </a:solidFill>
                <a:latin typeface="Arial" panose="020B0604020202020204" pitchFamily="34" charset="0"/>
                <a:cs typeface="Arial" panose="020B0604020202020204" pitchFamily="34" charset="0"/>
              </a:rPr>
              <a:t>MAXQDA 2018</a:t>
            </a:r>
          </a:p>
        </p:txBody>
      </p:sp>
      <p:pic>
        <p:nvPicPr>
          <p:cNvPr id="3" name="Picture 2" descr="D:\ALMACÉN\53537_9781446267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21407"/>
            <a:ext cx="177464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2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0" y="12669"/>
            <a:ext cx="12192000" cy="1052030"/>
          </a:xfrm>
        </p:spPr>
        <p:txBody>
          <a:bodyPr>
            <a:noAutofit/>
          </a:bodyPr>
          <a:lstStyle/>
          <a:p>
            <a:r>
              <a:rPr lang="es-ES" b="1" dirty="0">
                <a:solidFill>
                  <a:srgbClr val="002060"/>
                </a:solidFill>
                <a:latin typeface="Arial" panose="020B0604020202020204" pitchFamily="34" charset="0"/>
                <a:cs typeface="Arial" panose="020B0604020202020204" pitchFamily="34" charset="0"/>
              </a:rPr>
              <a:t>Contenidos del </a:t>
            </a:r>
            <a:r>
              <a:rPr lang="es-ES" b="1" dirty="0">
                <a:solidFill>
                  <a:srgbClr val="92D050"/>
                </a:solidFill>
                <a:latin typeface="Arial" panose="020B0604020202020204" pitchFamily="34" charset="0"/>
                <a:cs typeface="Arial" panose="020B0604020202020204" pitchFamily="34" charset="0"/>
              </a:rPr>
              <a:t>Seminario</a:t>
            </a:r>
            <a:endParaRPr lang="en-US" b="1" dirty="0">
              <a:solidFill>
                <a:srgbClr val="92D050"/>
              </a:solidFill>
              <a:latin typeface="Arial" panose="020B0604020202020204" pitchFamily="34" charset="0"/>
              <a:cs typeface="Arial" panose="020B0604020202020204" pitchFamily="34" charset="0"/>
            </a:endParaRPr>
          </a:p>
        </p:txBody>
      </p:sp>
      <p:sp>
        <p:nvSpPr>
          <p:cNvPr id="7" name="2 Marcador de contenido"/>
          <p:cNvSpPr txBox="1">
            <a:spLocks/>
          </p:cNvSpPr>
          <p:nvPr/>
        </p:nvSpPr>
        <p:spPr>
          <a:xfrm>
            <a:off x="403013" y="1196752"/>
            <a:ext cx="8290338" cy="480355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50000"/>
              </a:lnSpc>
              <a:buClr>
                <a:schemeClr val="tx2"/>
              </a:buClr>
              <a:buNone/>
            </a:pPr>
            <a:r>
              <a:rPr lang="es-ES" sz="2400" dirty="0">
                <a:solidFill>
                  <a:srgbClr val="175080"/>
                </a:solidFill>
                <a:latin typeface="Arial" panose="020B0604020202020204" pitchFamily="34" charset="0"/>
                <a:cs typeface="Arial" panose="020B0604020202020204" pitchFamily="34" charset="0"/>
              </a:rPr>
              <a:t>Análisis Cualitativo de </a:t>
            </a:r>
            <a:r>
              <a:rPr lang="es-ES" sz="2400" dirty="0">
                <a:solidFill>
                  <a:srgbClr val="76B72C"/>
                </a:solidFill>
                <a:latin typeface="Arial" panose="020B0604020202020204" pitchFamily="34" charset="0"/>
                <a:cs typeface="Arial" panose="020B0604020202020204" pitchFamily="34" charset="0"/>
              </a:rPr>
              <a:t>Texto </a:t>
            </a:r>
            <a:r>
              <a:rPr lang="es-ES" sz="2400" dirty="0">
                <a:solidFill>
                  <a:srgbClr val="1F497D"/>
                </a:solidFill>
                <a:latin typeface="Arial" panose="020B0604020202020204" pitchFamily="34" charset="0"/>
                <a:cs typeface="Arial" panose="020B0604020202020204" pitchFamily="34" charset="0"/>
              </a:rPr>
              <a:t>(AC</a:t>
            </a:r>
            <a:r>
              <a:rPr lang="es-ES" sz="2400" dirty="0">
                <a:solidFill>
                  <a:srgbClr val="76B72C"/>
                </a:solidFill>
                <a:latin typeface="Arial" panose="020B0604020202020204" pitchFamily="34" charset="0"/>
                <a:cs typeface="Arial" panose="020B0604020202020204" pitchFamily="34" charset="0"/>
              </a:rPr>
              <a:t>T</a:t>
            </a:r>
            <a:r>
              <a:rPr lang="es-ES" sz="2400" dirty="0">
                <a:solidFill>
                  <a:srgbClr val="1F497D"/>
                </a:solidFill>
                <a:latin typeface="Arial" panose="020B0604020202020204" pitchFamily="34" charset="0"/>
                <a:cs typeface="Arial" panose="020B0604020202020204" pitchFamily="34" charset="0"/>
              </a:rPr>
              <a:t>)</a:t>
            </a:r>
            <a:endParaRPr lang="es-ES" sz="2200" b="1" dirty="0">
              <a:solidFill>
                <a:srgbClr val="76B72C"/>
              </a:solidFill>
              <a:latin typeface="Arial" panose="020B0604020202020204" pitchFamily="34" charset="0"/>
              <a:cs typeface="Arial" panose="020B0604020202020204" pitchFamily="34" charset="0"/>
            </a:endParaRPr>
          </a:p>
          <a:p>
            <a:pPr marL="536575" lvl="1" indent="-360363">
              <a:lnSpc>
                <a:spcPct val="150000"/>
              </a:lnSpc>
              <a:buClr>
                <a:srgbClr val="92D050"/>
              </a:buClr>
              <a:buFont typeface="+mj-lt"/>
              <a:buAutoNum type="arabicPeriod"/>
            </a:pPr>
            <a:r>
              <a:rPr lang="es-ES" sz="2200" dirty="0">
                <a:solidFill>
                  <a:srgbClr val="175080"/>
                </a:solidFill>
                <a:latin typeface="Arial" panose="020B0604020202020204" pitchFamily="34" charset="0"/>
                <a:cs typeface="Arial" panose="020B0604020202020204" pitchFamily="34" charset="0"/>
              </a:rPr>
              <a:t>El proceso </a:t>
            </a:r>
            <a:r>
              <a:rPr lang="es-ES" sz="2200" dirty="0">
                <a:solidFill>
                  <a:srgbClr val="76B72C"/>
                </a:solidFill>
                <a:latin typeface="Arial" panose="020B0604020202020204" pitchFamily="34" charset="0"/>
                <a:cs typeface="Arial" panose="020B0604020202020204" pitchFamily="34" charset="0"/>
              </a:rPr>
              <a:t>analítico</a:t>
            </a:r>
          </a:p>
          <a:p>
            <a:pPr marL="801751" lvl="2" indent="-360363">
              <a:lnSpc>
                <a:spcPct val="150000"/>
              </a:lnSpc>
              <a:buClr>
                <a:srgbClr val="92D050"/>
              </a:buClr>
              <a:buFont typeface="+mj-lt"/>
              <a:buAutoNum type="arabicPeriod"/>
            </a:pPr>
            <a:r>
              <a:rPr lang="es-ES" sz="2000" dirty="0">
                <a:solidFill>
                  <a:srgbClr val="1F497D"/>
                </a:solidFill>
                <a:latin typeface="Arial" panose="020B0604020202020204" pitchFamily="34" charset="0"/>
                <a:cs typeface="Arial" panose="020B0604020202020204" pitchFamily="34" charset="0"/>
              </a:rPr>
              <a:t>Primeros </a:t>
            </a:r>
            <a:r>
              <a:rPr lang="es-ES" sz="2000" dirty="0">
                <a:solidFill>
                  <a:srgbClr val="76B72C"/>
                </a:solidFill>
                <a:latin typeface="Arial" panose="020B0604020202020204" pitchFamily="34" charset="0"/>
                <a:cs typeface="Arial" panose="020B0604020202020204" pitchFamily="34" charset="0"/>
              </a:rPr>
              <a:t>pasos</a:t>
            </a:r>
          </a:p>
          <a:p>
            <a:pPr marL="801751" lvl="2" indent="-360363">
              <a:lnSpc>
                <a:spcPct val="150000"/>
              </a:lnSpc>
              <a:buClr>
                <a:srgbClr val="92D050"/>
              </a:buClr>
              <a:buFont typeface="+mj-lt"/>
              <a:buAutoNum type="arabicPeriod"/>
            </a:pPr>
            <a:r>
              <a:rPr lang="es-ES" sz="2000" dirty="0">
                <a:solidFill>
                  <a:srgbClr val="1F497D"/>
                </a:solidFill>
                <a:latin typeface="Arial" panose="020B0604020202020204" pitchFamily="34" charset="0"/>
                <a:cs typeface="Arial" panose="020B0604020202020204" pitchFamily="34" charset="0"/>
              </a:rPr>
              <a:t>Construcción de </a:t>
            </a:r>
            <a:r>
              <a:rPr lang="es-ES" sz="2000" dirty="0">
                <a:solidFill>
                  <a:srgbClr val="76B72C"/>
                </a:solidFill>
                <a:latin typeface="Arial" panose="020B0604020202020204" pitchFamily="34" charset="0"/>
                <a:cs typeface="Arial" panose="020B0604020202020204" pitchFamily="34" charset="0"/>
              </a:rPr>
              <a:t>categorías</a:t>
            </a:r>
          </a:p>
          <a:p>
            <a:pPr marL="536575" lvl="1" indent="-360363">
              <a:lnSpc>
                <a:spcPct val="150000"/>
              </a:lnSpc>
              <a:buClr>
                <a:srgbClr val="92D050"/>
              </a:buClr>
              <a:buFont typeface="+mj-lt"/>
              <a:buAutoNum type="arabicPeriod"/>
            </a:pPr>
            <a:r>
              <a:rPr lang="es-ES" sz="2200" dirty="0">
                <a:solidFill>
                  <a:srgbClr val="175080"/>
                </a:solidFill>
                <a:latin typeface="Arial" panose="020B0604020202020204" pitchFamily="34" charset="0"/>
                <a:cs typeface="Arial" panose="020B0604020202020204" pitchFamily="34" charset="0"/>
              </a:rPr>
              <a:t>Métodos </a:t>
            </a:r>
            <a:r>
              <a:rPr lang="es-ES" sz="2200" dirty="0">
                <a:solidFill>
                  <a:srgbClr val="76B72C"/>
                </a:solidFill>
                <a:latin typeface="Arial" panose="020B0604020202020204" pitchFamily="34" charset="0"/>
                <a:cs typeface="Arial" panose="020B0604020202020204" pitchFamily="34" charset="0"/>
              </a:rPr>
              <a:t>básicos</a:t>
            </a:r>
          </a:p>
          <a:p>
            <a:pPr marL="801751" lvl="2" indent="-360363">
              <a:lnSpc>
                <a:spcPct val="150000"/>
              </a:lnSpc>
              <a:buClr>
                <a:srgbClr val="92D050"/>
              </a:buClr>
              <a:buFont typeface="+mj-lt"/>
              <a:buAutoNum type="arabicPeriod"/>
            </a:pPr>
            <a:r>
              <a:rPr lang="es-ES" sz="2000" dirty="0">
                <a:solidFill>
                  <a:srgbClr val="175080"/>
                </a:solidFill>
                <a:latin typeface="Arial" panose="020B0604020202020204" pitchFamily="34" charset="0"/>
                <a:cs typeface="Arial" panose="020B0604020202020204" pitchFamily="34" charset="0"/>
              </a:rPr>
              <a:t>La matriz de </a:t>
            </a:r>
            <a:r>
              <a:rPr lang="es-ES" sz="2000" dirty="0">
                <a:solidFill>
                  <a:srgbClr val="76B72C"/>
                </a:solidFill>
                <a:latin typeface="Arial" panose="020B0604020202020204" pitchFamily="34" charset="0"/>
                <a:cs typeface="Arial" panose="020B0604020202020204" pitchFamily="34" charset="0"/>
              </a:rPr>
              <a:t>perfil</a:t>
            </a:r>
          </a:p>
          <a:p>
            <a:pPr marL="801751" lvl="2" indent="-360363">
              <a:lnSpc>
                <a:spcPct val="150000"/>
              </a:lnSpc>
              <a:buClr>
                <a:srgbClr val="92D050"/>
              </a:buClr>
              <a:buFont typeface="+mj-lt"/>
              <a:buAutoNum type="arabicPeriod"/>
            </a:pPr>
            <a:r>
              <a:rPr lang="es-ES" sz="2000" dirty="0">
                <a:solidFill>
                  <a:srgbClr val="1F497D"/>
                </a:solidFill>
                <a:latin typeface="Arial" panose="020B0604020202020204" pitchFamily="34" charset="0"/>
                <a:cs typeface="Arial" panose="020B0604020202020204" pitchFamily="34" charset="0"/>
              </a:rPr>
              <a:t>Análisis </a:t>
            </a:r>
            <a:r>
              <a:rPr lang="es-ES" sz="2000" dirty="0">
                <a:solidFill>
                  <a:srgbClr val="76B72C"/>
                </a:solidFill>
                <a:latin typeface="Arial" panose="020B0604020202020204" pitchFamily="34" charset="0"/>
                <a:cs typeface="Arial" panose="020B0604020202020204" pitchFamily="34" charset="0"/>
              </a:rPr>
              <a:t>temático</a:t>
            </a:r>
          </a:p>
          <a:p>
            <a:pPr marL="801751" lvl="2" indent="-360363">
              <a:lnSpc>
                <a:spcPct val="150000"/>
              </a:lnSpc>
              <a:buClr>
                <a:srgbClr val="92D050"/>
              </a:buClr>
              <a:buFont typeface="+mj-lt"/>
              <a:buAutoNum type="arabicPeriod"/>
            </a:pPr>
            <a:r>
              <a:rPr lang="es-ES" sz="2000" dirty="0">
                <a:solidFill>
                  <a:srgbClr val="1F497D"/>
                </a:solidFill>
                <a:latin typeface="Arial" panose="020B0604020202020204" pitchFamily="34" charset="0"/>
                <a:cs typeface="Arial" panose="020B0604020202020204" pitchFamily="34" charset="0"/>
              </a:rPr>
              <a:t>Análisis </a:t>
            </a:r>
            <a:r>
              <a:rPr lang="es-ES" sz="2000" dirty="0">
                <a:solidFill>
                  <a:srgbClr val="76B72C"/>
                </a:solidFill>
                <a:latin typeface="Arial" panose="020B0604020202020204" pitchFamily="34" charset="0"/>
                <a:cs typeface="Arial" panose="020B0604020202020204" pitchFamily="34" charset="0"/>
              </a:rPr>
              <a:t>evaluativo</a:t>
            </a:r>
          </a:p>
          <a:p>
            <a:pPr marL="801751" lvl="2" indent="-360363">
              <a:lnSpc>
                <a:spcPct val="150000"/>
              </a:lnSpc>
              <a:buClr>
                <a:srgbClr val="92D050"/>
              </a:buClr>
              <a:buFont typeface="+mj-lt"/>
              <a:buAutoNum type="arabicPeriod"/>
            </a:pPr>
            <a:r>
              <a:rPr lang="es-ES" sz="2000" dirty="0">
                <a:solidFill>
                  <a:srgbClr val="1F497D"/>
                </a:solidFill>
                <a:latin typeface="Arial" panose="020B0604020202020204" pitchFamily="34" charset="0"/>
                <a:cs typeface="Arial" panose="020B0604020202020204" pitchFamily="34" charset="0"/>
              </a:rPr>
              <a:t>Análisis </a:t>
            </a:r>
            <a:r>
              <a:rPr lang="es-ES" sz="2000" dirty="0">
                <a:solidFill>
                  <a:srgbClr val="76B72C"/>
                </a:solidFill>
                <a:latin typeface="Arial" panose="020B0604020202020204" pitchFamily="34" charset="0"/>
                <a:cs typeface="Arial" panose="020B0604020202020204" pitchFamily="34" charset="0"/>
              </a:rPr>
              <a:t>tipológico</a:t>
            </a:r>
          </a:p>
        </p:txBody>
      </p:sp>
      <p:sp>
        <p:nvSpPr>
          <p:cNvPr id="4" name="Footer Placeholder 11"/>
          <p:cNvSpPr>
            <a:spLocks noGrp="1"/>
          </p:cNvSpPr>
          <p:nvPr>
            <p:ph type="ftr" sz="quarter" idx="11"/>
          </p:nvPr>
        </p:nvSpPr>
        <p:spPr>
          <a:xfrm>
            <a:off x="3844630" y="6335565"/>
            <a:ext cx="4114800" cy="365125"/>
          </a:xfrm>
        </p:spPr>
        <p:txBody>
          <a:bodyPr/>
          <a:lstStyle/>
          <a:p>
            <a:r>
              <a:rPr lang="de-DE" dirty="0"/>
              <a:t>MAXQDA - The Art of Data Analysis</a:t>
            </a:r>
          </a:p>
        </p:txBody>
      </p:sp>
      <p:pic>
        <p:nvPicPr>
          <p:cNvPr id="1027" name="Picture 3" descr="D:\CUALSOFT\CualSoft 2015-2016\MAXQDA\CAQD 2016\imágenes\udo y joh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644" y="1339972"/>
            <a:ext cx="4573465" cy="3045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3 Marcador de número de diapositiva"/>
          <p:cNvSpPr>
            <a:spLocks noGrp="1"/>
          </p:cNvSpPr>
          <p:nvPr>
            <p:ph type="sldNum" sz="quarter" idx="12"/>
          </p:nvPr>
        </p:nvSpPr>
        <p:spPr>
          <a:xfrm>
            <a:off x="8610600" y="6336720"/>
            <a:ext cx="2743200" cy="365125"/>
          </a:xfrm>
        </p:spPr>
        <p:txBody>
          <a:bodyPr/>
          <a:lstStyle/>
          <a:p>
            <a:fld id="{491854F2-1018-47C0-A887-0EE0567917BA}" type="slidenum">
              <a:rPr lang="es-ES" smtClean="0">
                <a:latin typeface="Century Gothic" panose="020B0502020202020204" pitchFamily="34" charset="0"/>
              </a:rPr>
              <a:pPr/>
              <a:t>6</a:t>
            </a:fld>
            <a:endParaRPr lang="es-ES" dirty="0">
              <a:latin typeface="Century Gothic" panose="020B0502020202020204" pitchFamily="34" charset="0"/>
            </a:endParaRPr>
          </a:p>
        </p:txBody>
      </p:sp>
    </p:spTree>
    <p:extLst>
      <p:ext uri="{BB962C8B-B14F-4D97-AF65-F5344CB8AC3E}">
        <p14:creationId xmlns:p14="http://schemas.microsoft.com/office/powerpoint/2010/main" val="27417736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7</a:t>
            </a:fld>
            <a:endParaRPr lang="es-ES"/>
          </a:p>
        </p:txBody>
      </p:sp>
      <p:sp>
        <p:nvSpPr>
          <p:cNvPr id="5" name="2 Marcador de contenido"/>
          <p:cNvSpPr>
            <a:spLocks noGrp="1"/>
          </p:cNvSpPr>
          <p:nvPr>
            <p:ph idx="1"/>
          </p:nvPr>
        </p:nvSpPr>
        <p:spPr>
          <a:xfrm>
            <a:off x="315659" y="1085841"/>
            <a:ext cx="5393796" cy="5096479"/>
          </a:xfrm>
        </p:spPr>
        <p:txBody>
          <a:bodyPr anchor="ctr">
            <a:normAutofit/>
          </a:bodyPr>
          <a:lstStyle/>
          <a:p>
            <a:pPr marL="363538" indent="-363538">
              <a:lnSpc>
                <a:spcPct val="150000"/>
              </a:lnSpc>
              <a:spcBef>
                <a:spcPts val="600"/>
              </a:spcBef>
              <a:spcAft>
                <a:spcPts val="600"/>
              </a:spcAft>
              <a:buClr>
                <a:srgbClr val="76B72C"/>
              </a:buClr>
              <a:buFont typeface="+mj-lt"/>
              <a:buAutoNum type="arabicPeriod"/>
            </a:pPr>
            <a:r>
              <a:rPr lang="es-ES" sz="2000" dirty="0"/>
              <a:t>Fase de planificación: </a:t>
            </a:r>
            <a:r>
              <a:rPr lang="es-ES" sz="2000" i="1" dirty="0"/>
              <a:t>Formula preguntas de investigación y define métodos</a:t>
            </a:r>
            <a:endParaRPr lang="es-ES" sz="2000" dirty="0"/>
          </a:p>
          <a:p>
            <a:pPr marL="363538" indent="-363538">
              <a:lnSpc>
                <a:spcPct val="150000"/>
              </a:lnSpc>
              <a:spcBef>
                <a:spcPts val="600"/>
              </a:spcBef>
              <a:spcAft>
                <a:spcPts val="600"/>
              </a:spcAft>
              <a:buClr>
                <a:srgbClr val="76B72C"/>
              </a:buClr>
              <a:buFont typeface="+mj-lt"/>
              <a:buAutoNum type="arabicPeriod"/>
            </a:pPr>
            <a:r>
              <a:rPr lang="es-ES" sz="2000" dirty="0"/>
              <a:t>Fase de desarrollo: </a:t>
            </a:r>
            <a:r>
              <a:rPr lang="es-ES" sz="2000" i="1" dirty="0"/>
              <a:t>Desarrollo y definición del sistema de categorías</a:t>
            </a:r>
            <a:endParaRPr lang="es-ES" sz="2000" dirty="0"/>
          </a:p>
          <a:p>
            <a:pPr marL="363538" indent="-363538">
              <a:lnSpc>
                <a:spcPct val="160000"/>
              </a:lnSpc>
              <a:spcBef>
                <a:spcPts val="600"/>
              </a:spcBef>
              <a:spcAft>
                <a:spcPts val="600"/>
              </a:spcAft>
              <a:buClr>
                <a:srgbClr val="76B72C"/>
              </a:buClr>
              <a:buFont typeface="+mj-lt"/>
              <a:buAutoNum type="arabicPeriod"/>
            </a:pPr>
            <a:r>
              <a:rPr lang="es-ES" sz="2000" dirty="0"/>
              <a:t>Fase de prueba: </a:t>
            </a:r>
            <a:r>
              <a:rPr lang="es-ES" sz="2000" i="1" dirty="0"/>
              <a:t>Prueba de codificación, entreno y acuerdo de los codificadores</a:t>
            </a:r>
            <a:endParaRPr lang="es-ES" sz="2000" dirty="0"/>
          </a:p>
          <a:p>
            <a:pPr marL="363538" indent="-363538">
              <a:lnSpc>
                <a:spcPct val="200000"/>
              </a:lnSpc>
              <a:spcBef>
                <a:spcPts val="600"/>
              </a:spcBef>
              <a:spcAft>
                <a:spcPts val="600"/>
              </a:spcAft>
              <a:buClr>
                <a:srgbClr val="76B72C"/>
              </a:buClr>
              <a:buFont typeface="+mj-lt"/>
              <a:buAutoNum type="arabicPeriod"/>
            </a:pPr>
            <a:r>
              <a:rPr lang="es-ES" sz="2000" dirty="0"/>
              <a:t>Fase de codificación: </a:t>
            </a:r>
            <a:r>
              <a:rPr lang="es-ES" sz="2000" i="1" dirty="0"/>
              <a:t>Codificación datos</a:t>
            </a:r>
            <a:endParaRPr lang="es-ES" sz="2000" dirty="0"/>
          </a:p>
          <a:p>
            <a:pPr marL="363538" indent="-363538">
              <a:lnSpc>
                <a:spcPct val="200000"/>
              </a:lnSpc>
              <a:spcBef>
                <a:spcPts val="600"/>
              </a:spcBef>
              <a:spcAft>
                <a:spcPts val="600"/>
              </a:spcAft>
              <a:buClr>
                <a:srgbClr val="76B72C"/>
              </a:buClr>
              <a:buFont typeface="+mj-lt"/>
              <a:buAutoNum type="arabicPeriod"/>
            </a:pPr>
            <a:r>
              <a:rPr lang="es-ES" sz="2000" dirty="0"/>
              <a:t>Fase de análisis: </a:t>
            </a:r>
            <a:r>
              <a:rPr lang="es-ES" sz="2000" i="1" dirty="0"/>
              <a:t>Frecuencia codificación</a:t>
            </a:r>
            <a:endParaRPr lang="es-ES" sz="2000" dirty="0"/>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b="1" dirty="0">
                <a:solidFill>
                  <a:srgbClr val="175080"/>
                </a:solidFill>
                <a:latin typeface="Arial" pitchFamily="34" charset="0"/>
                <a:cs typeface="Arial" pitchFamily="34" charset="0"/>
              </a:rPr>
              <a:t>El proceso de </a:t>
            </a:r>
            <a:r>
              <a:rPr lang="es-ES" b="1" dirty="0">
                <a:solidFill>
                  <a:srgbClr val="76B72C"/>
                </a:solidFill>
                <a:latin typeface="Arial" pitchFamily="34" charset="0"/>
                <a:cs typeface="Arial" pitchFamily="34" charset="0"/>
              </a:rPr>
              <a:t>Análisis Cualitativo de </a:t>
            </a:r>
            <a:r>
              <a:rPr lang="es-ES" b="1" dirty="0">
                <a:solidFill>
                  <a:srgbClr val="1F497D"/>
                </a:solidFill>
                <a:latin typeface="Arial" pitchFamily="34" charset="0"/>
                <a:cs typeface="Arial" pitchFamily="34" charset="0"/>
              </a:rPr>
              <a:t>Texto</a:t>
            </a:r>
          </a:p>
        </p:txBody>
      </p:sp>
      <p:grpSp>
        <p:nvGrpSpPr>
          <p:cNvPr id="21" name="20 Grupo"/>
          <p:cNvGrpSpPr/>
          <p:nvPr/>
        </p:nvGrpSpPr>
        <p:grpSpPr>
          <a:xfrm>
            <a:off x="6678753" y="999053"/>
            <a:ext cx="5266417" cy="5100140"/>
            <a:chOff x="5348705" y="1102963"/>
            <a:chExt cx="5266417" cy="5100140"/>
          </a:xfrm>
        </p:grpSpPr>
        <p:sp>
          <p:nvSpPr>
            <p:cNvPr id="22" name="21 Forma libre"/>
            <p:cNvSpPr/>
            <p:nvPr/>
          </p:nvSpPr>
          <p:spPr>
            <a:xfrm>
              <a:off x="8525435" y="1365783"/>
              <a:ext cx="1832848" cy="1012428"/>
            </a:xfrm>
            <a:custGeom>
              <a:avLst/>
              <a:gdLst>
                <a:gd name="connsiteX0" fmla="*/ 0 w 1239110"/>
                <a:gd name="connsiteY0" fmla="*/ 0 h 1239110"/>
                <a:gd name="connsiteX1" fmla="*/ 1239110 w 1239110"/>
                <a:gd name="connsiteY1" fmla="*/ 0 h 1239110"/>
                <a:gd name="connsiteX2" fmla="*/ 1239110 w 1239110"/>
                <a:gd name="connsiteY2" fmla="*/ 1239110 h 1239110"/>
                <a:gd name="connsiteX3" fmla="*/ 0 w 1239110"/>
                <a:gd name="connsiteY3" fmla="*/ 1239110 h 1239110"/>
                <a:gd name="connsiteX4" fmla="*/ 0 w 1239110"/>
                <a:gd name="connsiteY4" fmla="*/ 0 h 12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10" h="1239110">
                  <a:moveTo>
                    <a:pt x="0" y="0"/>
                  </a:moveTo>
                  <a:lnTo>
                    <a:pt x="1239110" y="0"/>
                  </a:lnTo>
                  <a:lnTo>
                    <a:pt x="1239110" y="1239110"/>
                  </a:lnTo>
                  <a:lnTo>
                    <a:pt x="0" y="1239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2000" kern="1200" dirty="0">
                  <a:solidFill>
                    <a:srgbClr val="1F497D"/>
                  </a:solidFill>
                  <a:latin typeface="Arial" pitchFamily="34" charset="0"/>
                  <a:cs typeface="Arial" pitchFamily="34" charset="0"/>
                </a:rPr>
                <a:t>Lee e interpreta el texto</a:t>
              </a:r>
            </a:p>
          </p:txBody>
        </p:sp>
        <p:sp>
          <p:nvSpPr>
            <p:cNvPr id="23" name="22 Flecha circular"/>
            <p:cNvSpPr/>
            <p:nvPr/>
          </p:nvSpPr>
          <p:spPr>
            <a:xfrm>
              <a:off x="5709455" y="1102963"/>
              <a:ext cx="4648828" cy="4648828"/>
            </a:xfrm>
            <a:prstGeom prst="circularArrow">
              <a:avLst>
                <a:gd name="adj1" fmla="val 5198"/>
                <a:gd name="adj2" fmla="val 335725"/>
                <a:gd name="adj3" fmla="val 21294007"/>
                <a:gd name="adj4" fmla="val 19765568"/>
                <a:gd name="adj5" fmla="val 6064"/>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4" name="23 Forma libre"/>
            <p:cNvSpPr/>
            <p:nvPr/>
          </p:nvSpPr>
          <p:spPr>
            <a:xfrm>
              <a:off x="9376012" y="3445217"/>
              <a:ext cx="1239110" cy="1239110"/>
            </a:xfrm>
            <a:custGeom>
              <a:avLst/>
              <a:gdLst>
                <a:gd name="connsiteX0" fmla="*/ 0 w 1239110"/>
                <a:gd name="connsiteY0" fmla="*/ 0 h 1239110"/>
                <a:gd name="connsiteX1" fmla="*/ 1239110 w 1239110"/>
                <a:gd name="connsiteY1" fmla="*/ 0 h 1239110"/>
                <a:gd name="connsiteX2" fmla="*/ 1239110 w 1239110"/>
                <a:gd name="connsiteY2" fmla="*/ 1239110 h 1239110"/>
                <a:gd name="connsiteX3" fmla="*/ 0 w 1239110"/>
                <a:gd name="connsiteY3" fmla="*/ 1239110 h 1239110"/>
                <a:gd name="connsiteX4" fmla="*/ 0 w 1239110"/>
                <a:gd name="connsiteY4" fmla="*/ 0 h 12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10" h="1239110">
                  <a:moveTo>
                    <a:pt x="0" y="0"/>
                  </a:moveTo>
                  <a:lnTo>
                    <a:pt x="1239110" y="0"/>
                  </a:lnTo>
                  <a:lnTo>
                    <a:pt x="1239110" y="1239110"/>
                  </a:lnTo>
                  <a:lnTo>
                    <a:pt x="0" y="1239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2000" kern="1200" dirty="0">
                  <a:solidFill>
                    <a:srgbClr val="1F497D"/>
                  </a:solidFill>
                  <a:latin typeface="Arial" pitchFamily="34" charset="0"/>
                  <a:cs typeface="Arial" pitchFamily="34" charset="0"/>
                </a:rPr>
                <a:t>Construye categorías</a:t>
              </a:r>
            </a:p>
          </p:txBody>
        </p:sp>
        <p:sp>
          <p:nvSpPr>
            <p:cNvPr id="25" name="24 Flecha circular"/>
            <p:cNvSpPr/>
            <p:nvPr/>
          </p:nvSpPr>
          <p:spPr>
            <a:xfrm>
              <a:off x="5709455" y="1102963"/>
              <a:ext cx="4648828" cy="4648828"/>
            </a:xfrm>
            <a:prstGeom prst="circularArrow">
              <a:avLst>
                <a:gd name="adj1" fmla="val 5198"/>
                <a:gd name="adj2" fmla="val 335725"/>
                <a:gd name="adj3" fmla="val 4015491"/>
                <a:gd name="adj4" fmla="val 2252704"/>
                <a:gd name="adj5" fmla="val 6064"/>
              </a:avLst>
            </a:prstGeom>
          </p:spPr>
          <p:style>
            <a:lnRef idx="0">
              <a:schemeClr val="lt1">
                <a:hueOff val="0"/>
                <a:satOff val="0"/>
                <a:lumOff val="0"/>
                <a:alphaOff val="0"/>
              </a:schemeClr>
            </a:lnRef>
            <a:fillRef idx="3">
              <a:schemeClr val="accent5">
                <a:hueOff val="-1838336"/>
                <a:satOff val="-2557"/>
                <a:lumOff val="-981"/>
                <a:alphaOff val="0"/>
              </a:schemeClr>
            </a:fillRef>
            <a:effectRef idx="3">
              <a:schemeClr val="accent5">
                <a:hueOff val="-1838336"/>
                <a:satOff val="-2557"/>
                <a:lumOff val="-981"/>
                <a:alphaOff val="0"/>
              </a:schemeClr>
            </a:effectRef>
            <a:fontRef idx="minor">
              <a:schemeClr val="lt1"/>
            </a:fontRef>
          </p:style>
        </p:sp>
        <p:sp>
          <p:nvSpPr>
            <p:cNvPr id="26" name="25 Forma libre"/>
            <p:cNvSpPr/>
            <p:nvPr/>
          </p:nvSpPr>
          <p:spPr>
            <a:xfrm>
              <a:off x="7414314" y="4963993"/>
              <a:ext cx="1296000" cy="1239110"/>
            </a:xfrm>
            <a:custGeom>
              <a:avLst/>
              <a:gdLst>
                <a:gd name="connsiteX0" fmla="*/ 0 w 1239110"/>
                <a:gd name="connsiteY0" fmla="*/ 0 h 1239110"/>
                <a:gd name="connsiteX1" fmla="*/ 1239110 w 1239110"/>
                <a:gd name="connsiteY1" fmla="*/ 0 h 1239110"/>
                <a:gd name="connsiteX2" fmla="*/ 1239110 w 1239110"/>
                <a:gd name="connsiteY2" fmla="*/ 1239110 h 1239110"/>
                <a:gd name="connsiteX3" fmla="*/ 0 w 1239110"/>
                <a:gd name="connsiteY3" fmla="*/ 1239110 h 1239110"/>
                <a:gd name="connsiteX4" fmla="*/ 0 w 1239110"/>
                <a:gd name="connsiteY4" fmla="*/ 0 h 12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10" h="1239110">
                  <a:moveTo>
                    <a:pt x="0" y="0"/>
                  </a:moveTo>
                  <a:lnTo>
                    <a:pt x="1239110" y="0"/>
                  </a:lnTo>
                  <a:lnTo>
                    <a:pt x="1239110" y="1239110"/>
                  </a:lnTo>
                  <a:lnTo>
                    <a:pt x="0" y="1239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2000" kern="1200" dirty="0">
                  <a:solidFill>
                    <a:srgbClr val="1F497D"/>
                  </a:solidFill>
                  <a:latin typeface="Arial" pitchFamily="34" charset="0"/>
                  <a:cs typeface="Arial" pitchFamily="34" charset="0"/>
                </a:rPr>
                <a:t>Codifica segmentos del texto</a:t>
              </a:r>
            </a:p>
          </p:txBody>
        </p:sp>
        <p:sp>
          <p:nvSpPr>
            <p:cNvPr id="27" name="26 Flecha circular"/>
            <p:cNvSpPr/>
            <p:nvPr/>
          </p:nvSpPr>
          <p:spPr>
            <a:xfrm>
              <a:off x="5709455" y="1102963"/>
              <a:ext cx="4648828" cy="4648828"/>
            </a:xfrm>
            <a:prstGeom prst="circularArrow">
              <a:avLst>
                <a:gd name="adj1" fmla="val 5198"/>
                <a:gd name="adj2" fmla="val 335725"/>
                <a:gd name="adj3" fmla="val 8211570"/>
                <a:gd name="adj4" fmla="val 6448784"/>
                <a:gd name="adj5" fmla="val 6064"/>
              </a:avLst>
            </a:prstGeom>
          </p:spPr>
          <p:style>
            <a:lnRef idx="0">
              <a:schemeClr val="lt1">
                <a:hueOff val="0"/>
                <a:satOff val="0"/>
                <a:lumOff val="0"/>
                <a:alphaOff val="0"/>
              </a:schemeClr>
            </a:lnRef>
            <a:fillRef idx="3">
              <a:schemeClr val="accent5">
                <a:hueOff val="-3676672"/>
                <a:satOff val="-5114"/>
                <a:lumOff val="-1961"/>
                <a:alphaOff val="0"/>
              </a:schemeClr>
            </a:fillRef>
            <a:effectRef idx="3">
              <a:schemeClr val="accent5">
                <a:hueOff val="-3676672"/>
                <a:satOff val="-5114"/>
                <a:lumOff val="-1961"/>
                <a:alphaOff val="0"/>
              </a:schemeClr>
            </a:effectRef>
            <a:fontRef idx="minor">
              <a:schemeClr val="lt1"/>
            </a:fontRef>
          </p:style>
        </p:sp>
        <p:sp>
          <p:nvSpPr>
            <p:cNvPr id="28" name="27 Forma libre"/>
            <p:cNvSpPr/>
            <p:nvPr/>
          </p:nvSpPr>
          <p:spPr>
            <a:xfrm>
              <a:off x="5348705" y="3580300"/>
              <a:ext cx="1239110" cy="1239110"/>
            </a:xfrm>
            <a:custGeom>
              <a:avLst/>
              <a:gdLst>
                <a:gd name="connsiteX0" fmla="*/ 0 w 1239110"/>
                <a:gd name="connsiteY0" fmla="*/ 0 h 1239110"/>
                <a:gd name="connsiteX1" fmla="*/ 1239110 w 1239110"/>
                <a:gd name="connsiteY1" fmla="*/ 0 h 1239110"/>
                <a:gd name="connsiteX2" fmla="*/ 1239110 w 1239110"/>
                <a:gd name="connsiteY2" fmla="*/ 1239110 h 1239110"/>
                <a:gd name="connsiteX3" fmla="*/ 0 w 1239110"/>
                <a:gd name="connsiteY3" fmla="*/ 1239110 h 1239110"/>
                <a:gd name="connsiteX4" fmla="*/ 0 w 1239110"/>
                <a:gd name="connsiteY4" fmla="*/ 0 h 12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10" h="1239110">
                  <a:moveTo>
                    <a:pt x="0" y="0"/>
                  </a:moveTo>
                  <a:lnTo>
                    <a:pt x="1239110" y="0"/>
                  </a:lnTo>
                  <a:lnTo>
                    <a:pt x="1239110" y="1239110"/>
                  </a:lnTo>
                  <a:lnTo>
                    <a:pt x="0" y="1239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2000" kern="1200" dirty="0">
                  <a:solidFill>
                    <a:srgbClr val="1F497D"/>
                  </a:solidFill>
                  <a:latin typeface="Arial" pitchFamily="34" charset="0"/>
                  <a:cs typeface="Arial" pitchFamily="34" charset="0"/>
                </a:rPr>
                <a:t>Analiza</a:t>
              </a:r>
            </a:p>
          </p:txBody>
        </p:sp>
        <p:sp>
          <p:nvSpPr>
            <p:cNvPr id="29" name="28 Flecha circular"/>
            <p:cNvSpPr/>
            <p:nvPr/>
          </p:nvSpPr>
          <p:spPr>
            <a:xfrm>
              <a:off x="5709455" y="1102963"/>
              <a:ext cx="4648828" cy="4648828"/>
            </a:xfrm>
            <a:prstGeom prst="circularArrow">
              <a:avLst>
                <a:gd name="adj1" fmla="val 5198"/>
                <a:gd name="adj2" fmla="val 335725"/>
                <a:gd name="adj3" fmla="val 12298706"/>
                <a:gd name="adj4" fmla="val 10770268"/>
                <a:gd name="adj5" fmla="val 6064"/>
              </a:avLst>
            </a:prstGeom>
          </p:spPr>
          <p:style>
            <a:lnRef idx="0">
              <a:schemeClr val="lt1">
                <a:hueOff val="0"/>
                <a:satOff val="0"/>
                <a:lumOff val="0"/>
                <a:alphaOff val="0"/>
              </a:schemeClr>
            </a:lnRef>
            <a:fillRef idx="3">
              <a:schemeClr val="accent5">
                <a:hueOff val="-5515009"/>
                <a:satOff val="-7671"/>
                <a:lumOff val="-2942"/>
                <a:alphaOff val="0"/>
              </a:schemeClr>
            </a:fillRef>
            <a:effectRef idx="3">
              <a:schemeClr val="accent5">
                <a:hueOff val="-5515009"/>
                <a:satOff val="-7671"/>
                <a:lumOff val="-2942"/>
                <a:alphaOff val="0"/>
              </a:schemeClr>
            </a:effectRef>
            <a:fontRef idx="minor">
              <a:schemeClr val="lt1"/>
            </a:fontRef>
          </p:style>
        </p:sp>
        <p:sp>
          <p:nvSpPr>
            <p:cNvPr id="30" name="29 Forma libre"/>
            <p:cNvSpPr/>
            <p:nvPr/>
          </p:nvSpPr>
          <p:spPr>
            <a:xfrm>
              <a:off x="5965422" y="1365783"/>
              <a:ext cx="1476000" cy="1012428"/>
            </a:xfrm>
            <a:custGeom>
              <a:avLst/>
              <a:gdLst>
                <a:gd name="connsiteX0" fmla="*/ 0 w 1239110"/>
                <a:gd name="connsiteY0" fmla="*/ 0 h 1239110"/>
                <a:gd name="connsiteX1" fmla="*/ 1239110 w 1239110"/>
                <a:gd name="connsiteY1" fmla="*/ 0 h 1239110"/>
                <a:gd name="connsiteX2" fmla="*/ 1239110 w 1239110"/>
                <a:gd name="connsiteY2" fmla="*/ 1239110 h 1239110"/>
                <a:gd name="connsiteX3" fmla="*/ 0 w 1239110"/>
                <a:gd name="connsiteY3" fmla="*/ 1239110 h 1239110"/>
                <a:gd name="connsiteX4" fmla="*/ 0 w 1239110"/>
                <a:gd name="connsiteY4" fmla="*/ 0 h 12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10" h="1239110">
                  <a:moveTo>
                    <a:pt x="0" y="0"/>
                  </a:moveTo>
                  <a:lnTo>
                    <a:pt x="1239110" y="0"/>
                  </a:lnTo>
                  <a:lnTo>
                    <a:pt x="1239110" y="1239110"/>
                  </a:lnTo>
                  <a:lnTo>
                    <a:pt x="0" y="1239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2000" kern="1200" dirty="0">
                  <a:solidFill>
                    <a:srgbClr val="1F497D"/>
                  </a:solidFill>
                  <a:latin typeface="Arial" pitchFamily="34" charset="0"/>
                  <a:cs typeface="Arial" pitchFamily="34" charset="0"/>
                </a:rPr>
                <a:t>Presenta los resultados</a:t>
              </a:r>
            </a:p>
          </p:txBody>
        </p:sp>
      </p:grpSp>
      <p:cxnSp>
        <p:nvCxnSpPr>
          <p:cNvPr id="34" name="33 Conector recto de flecha"/>
          <p:cNvCxnSpPr>
            <a:endCxn id="35" idx="1"/>
          </p:cNvCxnSpPr>
          <p:nvPr/>
        </p:nvCxnSpPr>
        <p:spPr>
          <a:xfrm>
            <a:off x="8033470" y="2083477"/>
            <a:ext cx="413487" cy="799429"/>
          </a:xfrm>
          <a:prstGeom prst="straightConnector1">
            <a:avLst/>
          </a:prstGeom>
          <a:ln w="57150">
            <a:solidFill>
              <a:srgbClr val="E253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34 Elipse"/>
          <p:cNvSpPr/>
          <p:nvPr/>
        </p:nvSpPr>
        <p:spPr>
          <a:xfrm>
            <a:off x="8083184" y="2700420"/>
            <a:ext cx="2484000" cy="1246094"/>
          </a:xfrm>
          <a:prstGeom prst="ellipse">
            <a:avLst/>
          </a:prstGeom>
          <a:solidFill>
            <a:schemeClr val="bg1"/>
          </a:solidFill>
          <a:ln w="28575">
            <a:solidFill>
              <a:srgbClr val="76B72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s-ES" sz="2000" b="1" dirty="0">
                <a:solidFill>
                  <a:srgbClr val="1F497D"/>
                </a:solidFill>
                <a:latin typeface="Arial" pitchFamily="34" charset="0"/>
                <a:cs typeface="Arial" pitchFamily="34" charset="0"/>
              </a:rPr>
              <a:t>Pregunta de investigación</a:t>
            </a:r>
          </a:p>
        </p:txBody>
      </p:sp>
      <p:cxnSp>
        <p:nvCxnSpPr>
          <p:cNvPr id="39" name="38 Conector recto de flecha"/>
          <p:cNvCxnSpPr>
            <a:endCxn id="35" idx="7"/>
          </p:cNvCxnSpPr>
          <p:nvPr/>
        </p:nvCxnSpPr>
        <p:spPr>
          <a:xfrm flipH="1">
            <a:off x="10203411" y="2083477"/>
            <a:ext cx="363773" cy="799429"/>
          </a:xfrm>
          <a:prstGeom prst="straightConnector1">
            <a:avLst/>
          </a:prstGeom>
          <a:ln w="57150">
            <a:solidFill>
              <a:srgbClr val="E253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endCxn id="35" idx="5"/>
          </p:cNvCxnSpPr>
          <p:nvPr/>
        </p:nvCxnSpPr>
        <p:spPr>
          <a:xfrm flipH="1" flipV="1">
            <a:off x="10203411" y="3764028"/>
            <a:ext cx="502649" cy="413117"/>
          </a:xfrm>
          <a:prstGeom prst="straightConnector1">
            <a:avLst/>
          </a:prstGeom>
          <a:ln w="57150">
            <a:solidFill>
              <a:srgbClr val="E253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endCxn id="35" idx="4"/>
          </p:cNvCxnSpPr>
          <p:nvPr/>
        </p:nvCxnSpPr>
        <p:spPr>
          <a:xfrm flipH="1" flipV="1">
            <a:off x="9325184" y="3946514"/>
            <a:ext cx="38733" cy="1103467"/>
          </a:xfrm>
          <a:prstGeom prst="straightConnector1">
            <a:avLst/>
          </a:prstGeom>
          <a:ln w="57150">
            <a:solidFill>
              <a:srgbClr val="E253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35" idx="3"/>
          </p:cNvCxnSpPr>
          <p:nvPr/>
        </p:nvCxnSpPr>
        <p:spPr>
          <a:xfrm flipH="1">
            <a:off x="7824366" y="3764028"/>
            <a:ext cx="622591" cy="329989"/>
          </a:xfrm>
          <a:prstGeom prst="straightConnector1">
            <a:avLst/>
          </a:prstGeom>
          <a:ln w="57150">
            <a:solidFill>
              <a:srgbClr val="E253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142102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8</a:t>
            </a:fld>
            <a:endParaRPr lang="es-ES"/>
          </a:p>
        </p:txBody>
      </p:sp>
      <p:sp>
        <p:nvSpPr>
          <p:cNvPr id="5" name="2 Marcador de contenido"/>
          <p:cNvSpPr>
            <a:spLocks noGrp="1"/>
          </p:cNvSpPr>
          <p:nvPr>
            <p:ph idx="1"/>
          </p:nvPr>
        </p:nvSpPr>
        <p:spPr>
          <a:xfrm>
            <a:off x="406400" y="1106624"/>
            <a:ext cx="11186160" cy="4890764"/>
          </a:xfrm>
        </p:spPr>
        <p:txBody>
          <a:bodyPr anchor="ctr">
            <a:noAutofit/>
          </a:bodyPr>
          <a:lstStyle/>
          <a:p>
            <a:pPr marL="457200" indent="-457200">
              <a:lnSpc>
                <a:spcPct val="150000"/>
              </a:lnSpc>
              <a:spcAft>
                <a:spcPts val="600"/>
              </a:spcAft>
              <a:buClr>
                <a:srgbClr val="76B72C"/>
              </a:buClr>
              <a:buFont typeface="+mj-lt"/>
              <a:buAutoNum type="arabicPeriod"/>
            </a:pPr>
            <a:r>
              <a:rPr lang="es-ES" sz="2400" b="1" dirty="0"/>
              <a:t>Trabajo inicial con texto</a:t>
            </a:r>
            <a:r>
              <a:rPr lang="es-ES" sz="2400" dirty="0"/>
              <a:t>: La primera tarea que se debe abordar al analizar datos cualitativos debería ser siempre hermenéutica o interpretativa por naturaleza e implica leer el texto cuidadosamente intentando entenderlo</a:t>
            </a:r>
          </a:p>
          <a:p>
            <a:pPr marL="457200" indent="-457200">
              <a:lnSpc>
                <a:spcPct val="150000"/>
              </a:lnSpc>
              <a:spcAft>
                <a:spcPts val="600"/>
              </a:spcAft>
              <a:buClr>
                <a:srgbClr val="76B72C"/>
              </a:buClr>
              <a:buFont typeface="+mj-lt"/>
              <a:buAutoNum type="arabicPeriod"/>
            </a:pPr>
            <a:r>
              <a:rPr lang="es-ES" sz="2400" b="1" dirty="0"/>
              <a:t>Trabajo con memos</a:t>
            </a:r>
            <a:r>
              <a:rPr lang="es-ES" sz="2400" dirty="0"/>
              <a:t>: Un memo contiene pensamientos, ideas, supuestos o hipótesis que se le ocurren al investigador durante el proceso de análisis</a:t>
            </a:r>
          </a:p>
          <a:p>
            <a:pPr marL="457200" indent="-457200">
              <a:lnSpc>
                <a:spcPct val="150000"/>
              </a:lnSpc>
              <a:spcAft>
                <a:spcPts val="600"/>
              </a:spcAft>
              <a:buClr>
                <a:srgbClr val="76B72C"/>
              </a:buClr>
              <a:buFont typeface="+mj-lt"/>
              <a:buAutoNum type="arabicPeriod"/>
            </a:pPr>
            <a:r>
              <a:rPr lang="es-ES" sz="2400" b="1" dirty="0"/>
              <a:t>El resumen de caso</a:t>
            </a:r>
            <a:r>
              <a:rPr lang="es-ES" sz="2400" dirty="0"/>
              <a:t>: Un resumen del caso es un resumen sistemático y ordenado de lo más característico del caso</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b="1" dirty="0">
                <a:solidFill>
                  <a:srgbClr val="175080"/>
                </a:solidFill>
                <a:latin typeface="Arial" pitchFamily="34" charset="0"/>
                <a:cs typeface="Arial" pitchFamily="34" charset="0"/>
              </a:rPr>
              <a:t>Iniciando el Análisis </a:t>
            </a:r>
            <a:r>
              <a:rPr lang="es-ES" b="1" dirty="0">
                <a:solidFill>
                  <a:srgbClr val="76B72C"/>
                </a:solidFill>
                <a:latin typeface="Arial" pitchFamily="34" charset="0"/>
                <a:cs typeface="Arial" pitchFamily="34" charset="0"/>
              </a:rPr>
              <a:t>Cualitativo</a:t>
            </a:r>
            <a:r>
              <a:rPr lang="es-ES" b="1" dirty="0">
                <a:solidFill>
                  <a:srgbClr val="175080"/>
                </a:solidFill>
                <a:latin typeface="Arial" pitchFamily="34" charset="0"/>
                <a:cs typeface="Arial" pitchFamily="34" charset="0"/>
              </a:rPr>
              <a:t> de Texto</a:t>
            </a:r>
            <a:endParaRPr lang="es-ES" b="1" dirty="0">
              <a:solidFill>
                <a:srgbClr val="76B72C"/>
              </a:solidFill>
              <a:latin typeface="Arial" pitchFamily="34" charset="0"/>
              <a:cs typeface="Arial" pitchFamily="34" charset="0"/>
            </a:endParaRPr>
          </a:p>
        </p:txBody>
      </p:sp>
      <p:sp>
        <p:nvSpPr>
          <p:cNvPr id="7"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19393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491854F2-1018-47C0-A887-0EE0567917BA}" type="slidenum">
              <a:rPr lang="es-ES" smtClean="0"/>
              <a:pPr/>
              <a:t>9</a:t>
            </a:fld>
            <a:endParaRPr lang="es-ES"/>
          </a:p>
        </p:txBody>
      </p:sp>
      <p:sp>
        <p:nvSpPr>
          <p:cNvPr id="5" name="2 Marcador de contenido"/>
          <p:cNvSpPr>
            <a:spLocks noGrp="1"/>
          </p:cNvSpPr>
          <p:nvPr>
            <p:ph idx="1"/>
          </p:nvPr>
        </p:nvSpPr>
        <p:spPr>
          <a:xfrm>
            <a:off x="1117600" y="1106624"/>
            <a:ext cx="10048240" cy="4989376"/>
          </a:xfrm>
        </p:spPr>
        <p:txBody>
          <a:bodyPr anchor="ctr">
            <a:noAutofit/>
          </a:bodyPr>
          <a:lstStyle/>
          <a:p>
            <a:pPr marL="457200" indent="-457200">
              <a:lnSpc>
                <a:spcPct val="100000"/>
              </a:lnSpc>
              <a:spcAft>
                <a:spcPts val="600"/>
              </a:spcAft>
              <a:buClr>
                <a:srgbClr val="76B72C"/>
              </a:buClr>
              <a:buFont typeface="+mj-lt"/>
              <a:buAutoNum type="arabicPeriod"/>
            </a:pPr>
            <a:r>
              <a:rPr lang="es-ES" sz="2400" dirty="0"/>
              <a:t>Analiza el texto con el foco de la </a:t>
            </a:r>
            <a:r>
              <a:rPr lang="es-ES" sz="2400" b="1" dirty="0"/>
              <a:t>pregunta de investigación</a:t>
            </a:r>
          </a:p>
          <a:p>
            <a:pPr marL="457200" indent="-457200">
              <a:lnSpc>
                <a:spcPct val="100000"/>
              </a:lnSpc>
              <a:spcAft>
                <a:spcPts val="600"/>
              </a:spcAft>
              <a:buClr>
                <a:srgbClr val="76B72C"/>
              </a:buClr>
              <a:buFont typeface="+mj-lt"/>
              <a:buAutoNum type="arabicPeriod"/>
            </a:pPr>
            <a:r>
              <a:rPr lang="es-ES" sz="2400" dirty="0"/>
              <a:t>Lee el texto en su </a:t>
            </a:r>
            <a:r>
              <a:rPr lang="es-ES" sz="2400" b="1" dirty="0"/>
              <a:t>totalidad</a:t>
            </a:r>
          </a:p>
          <a:p>
            <a:pPr marL="457200" indent="-457200">
              <a:lnSpc>
                <a:spcPct val="100000"/>
              </a:lnSpc>
              <a:spcAft>
                <a:spcPts val="600"/>
              </a:spcAft>
              <a:buClr>
                <a:srgbClr val="76B72C"/>
              </a:buClr>
              <a:buFont typeface="+mj-lt"/>
              <a:buAutoNum type="arabicPeriod"/>
            </a:pPr>
            <a:r>
              <a:rPr lang="es-ES" sz="2400" b="1" dirty="0"/>
              <a:t>Resalta</a:t>
            </a:r>
            <a:r>
              <a:rPr lang="es-ES" sz="2400" dirty="0"/>
              <a:t> términos clave y conceptos</a:t>
            </a:r>
          </a:p>
          <a:p>
            <a:pPr marL="457200" indent="-457200">
              <a:lnSpc>
                <a:spcPct val="100000"/>
              </a:lnSpc>
              <a:spcAft>
                <a:spcPts val="600"/>
              </a:spcAft>
              <a:buClr>
                <a:srgbClr val="76B72C"/>
              </a:buClr>
              <a:buFont typeface="+mj-lt"/>
              <a:buAutoNum type="arabicPeriod"/>
            </a:pPr>
            <a:r>
              <a:rPr lang="es-ES" sz="2400" dirty="0"/>
              <a:t>Marca y </a:t>
            </a:r>
            <a:r>
              <a:rPr lang="es-ES" sz="2400" b="1" dirty="0"/>
              <a:t>anota</a:t>
            </a:r>
            <a:r>
              <a:rPr lang="es-ES" sz="2400" dirty="0"/>
              <a:t> pasajes importantes</a:t>
            </a:r>
          </a:p>
          <a:p>
            <a:pPr marL="457200" indent="-457200">
              <a:lnSpc>
                <a:spcPct val="100000"/>
              </a:lnSpc>
              <a:spcAft>
                <a:spcPts val="600"/>
              </a:spcAft>
              <a:buClr>
                <a:srgbClr val="76B72C"/>
              </a:buClr>
              <a:buFont typeface="+mj-lt"/>
              <a:buAutoNum type="arabicPeriod"/>
            </a:pPr>
            <a:r>
              <a:rPr lang="es-ES" sz="2400" dirty="0"/>
              <a:t>Marca pasajes que sean </a:t>
            </a:r>
            <a:r>
              <a:rPr lang="es-ES" sz="2400" b="1" dirty="0"/>
              <a:t>complejos</a:t>
            </a:r>
            <a:r>
              <a:rPr lang="es-ES" sz="2400" dirty="0"/>
              <a:t> de entender</a:t>
            </a:r>
          </a:p>
          <a:p>
            <a:pPr marL="457200" indent="-457200">
              <a:lnSpc>
                <a:spcPct val="100000"/>
              </a:lnSpc>
              <a:spcAft>
                <a:spcPts val="600"/>
              </a:spcAft>
              <a:buClr>
                <a:srgbClr val="76B72C"/>
              </a:buClr>
              <a:buFont typeface="+mj-lt"/>
              <a:buAutoNum type="arabicPeriod"/>
            </a:pPr>
            <a:r>
              <a:rPr lang="es-ES" sz="2400" dirty="0"/>
              <a:t>Analiza </a:t>
            </a:r>
            <a:r>
              <a:rPr lang="es-ES" sz="2400" b="1" dirty="0"/>
              <a:t>argumentos</a:t>
            </a:r>
            <a:r>
              <a:rPr lang="es-ES" sz="2400" dirty="0"/>
              <a:t> y líneas de argumentación</a:t>
            </a:r>
          </a:p>
          <a:p>
            <a:pPr marL="457200" indent="-457200">
              <a:lnSpc>
                <a:spcPct val="100000"/>
              </a:lnSpc>
              <a:spcAft>
                <a:spcPts val="600"/>
              </a:spcAft>
              <a:buClr>
                <a:srgbClr val="76B72C"/>
              </a:buClr>
              <a:buFont typeface="+mj-lt"/>
              <a:buAutoNum type="arabicPeriod"/>
            </a:pPr>
            <a:r>
              <a:rPr lang="es-ES" sz="2400" dirty="0"/>
              <a:t>Examina la estructura </a:t>
            </a:r>
            <a:r>
              <a:rPr lang="es-ES" sz="2400" b="1" dirty="0"/>
              <a:t>formal</a:t>
            </a:r>
            <a:r>
              <a:rPr lang="es-ES" sz="2400" dirty="0"/>
              <a:t> del texto (v.g. longitud)</a:t>
            </a:r>
          </a:p>
          <a:p>
            <a:pPr marL="457200" indent="-457200">
              <a:lnSpc>
                <a:spcPct val="100000"/>
              </a:lnSpc>
              <a:spcAft>
                <a:spcPts val="600"/>
              </a:spcAft>
              <a:buClr>
                <a:srgbClr val="76B72C"/>
              </a:buClr>
              <a:buFont typeface="+mj-lt"/>
              <a:buAutoNum type="arabicPeriod"/>
            </a:pPr>
            <a:r>
              <a:rPr lang="es-ES" sz="2400" dirty="0"/>
              <a:t>Identifica la estructura </a:t>
            </a:r>
            <a:r>
              <a:rPr lang="es-ES" sz="2400" b="1" dirty="0"/>
              <a:t>interna</a:t>
            </a:r>
            <a:r>
              <a:rPr lang="es-ES" sz="2400" dirty="0"/>
              <a:t> (v. g. párrafos, pausas)</a:t>
            </a:r>
          </a:p>
          <a:p>
            <a:pPr marL="457200" indent="-457200">
              <a:lnSpc>
                <a:spcPct val="100000"/>
              </a:lnSpc>
              <a:spcAft>
                <a:spcPts val="600"/>
              </a:spcAft>
              <a:buClr>
                <a:srgbClr val="76B72C"/>
              </a:buClr>
              <a:buFont typeface="+mj-lt"/>
              <a:buAutoNum type="arabicPeriod"/>
            </a:pPr>
            <a:r>
              <a:rPr lang="es-ES" sz="2400" dirty="0"/>
              <a:t>Dirige tu atención a la </a:t>
            </a:r>
            <a:r>
              <a:rPr lang="es-ES" sz="2400" b="1" dirty="0"/>
              <a:t>progresión general </a:t>
            </a:r>
            <a:r>
              <a:rPr lang="es-ES" sz="2400" dirty="0"/>
              <a:t>del texto</a:t>
            </a:r>
          </a:p>
        </p:txBody>
      </p:sp>
      <p:sp>
        <p:nvSpPr>
          <p:cNvPr id="8" name="1 Título"/>
          <p:cNvSpPr txBox="1">
            <a:spLocks/>
          </p:cNvSpPr>
          <p:nvPr/>
        </p:nvSpPr>
        <p:spPr>
          <a:xfrm>
            <a:off x="0" y="0"/>
            <a:ext cx="12192000" cy="85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a:lstStyle>
          <a:p>
            <a:pPr algn="ctr">
              <a:spcAft>
                <a:spcPts val="300"/>
              </a:spcAft>
            </a:pPr>
            <a:r>
              <a:rPr lang="es-ES" dirty="0">
                <a:solidFill>
                  <a:srgbClr val="175080"/>
                </a:solidFill>
                <a:latin typeface="Arial" pitchFamily="34" charset="0"/>
                <a:cs typeface="Arial" pitchFamily="34" charset="0"/>
              </a:rPr>
              <a:t>Trabajo inicial con </a:t>
            </a:r>
            <a:r>
              <a:rPr lang="es-ES" dirty="0">
                <a:solidFill>
                  <a:srgbClr val="76B72C"/>
                </a:solidFill>
                <a:latin typeface="Arial" pitchFamily="34" charset="0"/>
                <a:cs typeface="Arial" pitchFamily="34" charset="0"/>
              </a:rPr>
              <a:t>texto</a:t>
            </a:r>
          </a:p>
        </p:txBody>
      </p:sp>
      <p:sp>
        <p:nvSpPr>
          <p:cNvPr id="7" name="Footer Placeholder 11"/>
          <p:cNvSpPr>
            <a:spLocks noGrp="1"/>
          </p:cNvSpPr>
          <p:nvPr>
            <p:ph type="ftr" sz="quarter" idx="11"/>
          </p:nvPr>
        </p:nvSpPr>
        <p:spPr>
          <a:xfrm>
            <a:off x="3844630" y="6322865"/>
            <a:ext cx="4114800" cy="365125"/>
          </a:xfrm>
        </p:spPr>
        <p:txBody>
          <a:bodyPr/>
          <a:lstStyle/>
          <a:p>
            <a:r>
              <a:rPr lang="de-DE" dirty="0"/>
              <a:t>MAXQDA - The Art of Data Analysis</a:t>
            </a:r>
          </a:p>
        </p:txBody>
      </p:sp>
    </p:spTree>
    <p:extLst>
      <p:ext uri="{BB962C8B-B14F-4D97-AF65-F5344CB8AC3E}">
        <p14:creationId xmlns:p14="http://schemas.microsoft.com/office/powerpoint/2010/main" val="756352892"/>
      </p:ext>
    </p:extLst>
  </p:cSld>
  <p:clrMapOvr>
    <a:masterClrMapping/>
  </p:clrMapOvr>
</p:sld>
</file>

<file path=ppt/theme/theme1.xml><?xml version="1.0" encoding="utf-8"?>
<a:theme xmlns:a="http://schemas.openxmlformats.org/drawingml/2006/main" name="MAXQDA-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XQDA-2018" id="{54302663-A48C-8440-87E8-E4C53DC49390}" vid="{4DA4724C-2D6A-4940-9573-CC9F8A8CE82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3607</Words>
  <Application>Microsoft Office PowerPoint</Application>
  <PresentationFormat>Breitbild</PresentationFormat>
  <Paragraphs>413</Paragraphs>
  <Slides>32</Slides>
  <Notes>23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Arial</vt:lpstr>
      <vt:lpstr>Brush Script MT</vt:lpstr>
      <vt:lpstr>Calibri</vt:lpstr>
      <vt:lpstr>Century Gothic</vt:lpstr>
      <vt:lpstr>Frutiger45-Light</vt:lpstr>
      <vt:lpstr>Georgia</vt:lpstr>
      <vt:lpstr>Times New Roman</vt:lpstr>
      <vt:lpstr>Wingdings</vt:lpstr>
      <vt:lpstr>Wingdings 3</vt:lpstr>
      <vt:lpstr>MAXQDA-2018</vt:lpstr>
      <vt:lpstr>PowerPoint-Präsentation</vt:lpstr>
      <vt:lpstr>Empiece a trabajar con MAXQDA</vt:lpstr>
      <vt:lpstr>Licencias de MAXQDA</vt:lpstr>
      <vt:lpstr>Servicios gratuitos</vt:lpstr>
      <vt:lpstr>Análisis Cualitativo de Textos</vt:lpstr>
      <vt:lpstr>Contenidos del Seminario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GRACIAS POR LA ATENCIÓN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Denise Gider</dc:creator>
  <cp:lastModifiedBy>Lucas deMelo</cp:lastModifiedBy>
  <cp:revision>311</cp:revision>
  <cp:lastPrinted>2017-11-23T09:22:20Z</cp:lastPrinted>
  <dcterms:created xsi:type="dcterms:W3CDTF">2017-09-25T10:58:26Z</dcterms:created>
  <dcterms:modified xsi:type="dcterms:W3CDTF">2019-01-22T11:53:33Z</dcterms:modified>
</cp:coreProperties>
</file>